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75" r:id="rId2"/>
  </p:sldMasterIdLst>
  <p:notesMasterIdLst>
    <p:notesMasterId r:id="rId18"/>
  </p:notesMasterIdLst>
  <p:handoutMasterIdLst>
    <p:handoutMasterId r:id="rId19"/>
  </p:handoutMasterIdLst>
  <p:sldIdLst>
    <p:sldId id="256" r:id="rId3"/>
    <p:sldId id="257" r:id="rId4"/>
    <p:sldId id="277" r:id="rId5"/>
    <p:sldId id="269" r:id="rId6"/>
    <p:sldId id="260" r:id="rId7"/>
    <p:sldId id="270" r:id="rId8"/>
    <p:sldId id="274" r:id="rId9"/>
    <p:sldId id="271" r:id="rId10"/>
    <p:sldId id="275" r:id="rId11"/>
    <p:sldId id="262" r:id="rId12"/>
    <p:sldId id="272" r:id="rId13"/>
    <p:sldId id="273" r:id="rId14"/>
    <p:sldId id="278" r:id="rId15"/>
    <p:sldId id="276" r:id="rId16"/>
    <p:sldId id="268" r:id="rId17"/>
  </p:sldIdLst>
  <p:sldSz cx="9144000" cy="6858000" type="screen4x3"/>
  <p:notesSz cx="6858000" cy="9144000"/>
  <p:defaultTextStyle>
    <a:defPPr>
      <a:defRPr lang="it-IT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848687"/>
    <a:srgbClr val="4D4D4D"/>
    <a:srgbClr val="292929"/>
    <a:srgbClr val="6C6F7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0" d="100"/>
          <a:sy n="70" d="100"/>
        </p:scale>
        <p:origin x="-2178" y="-912"/>
      </p:cViewPr>
      <p:guideLst>
        <p:guide orient="horz" pos="4110"/>
        <p:guide pos="51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61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9C6A34-67C8-4BE5-9733-799E1E0BB06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9EF4138-DFB8-4D44-9790-D7C45B668497}">
      <dgm:prSet phldrT="[Testo]" custT="1"/>
      <dgm:spPr/>
      <dgm:t>
        <a:bodyPr/>
        <a:lstStyle/>
        <a:p>
          <a:r>
            <a:rPr lang="en-US" sz="1400" b="1" noProof="0" smtClean="0"/>
            <a:t>Inception Report</a:t>
          </a:r>
          <a:endParaRPr lang="en-US" sz="1400" b="1" noProof="0"/>
        </a:p>
      </dgm:t>
    </dgm:pt>
    <dgm:pt modelId="{57CF0DA1-F473-490D-A066-2BEFACCFFE26}" type="parTrans" cxnId="{67FA2BB7-ACB8-466C-8B89-40CD363B0E95}">
      <dgm:prSet/>
      <dgm:spPr/>
      <dgm:t>
        <a:bodyPr/>
        <a:lstStyle/>
        <a:p>
          <a:endParaRPr lang="en-US" noProof="0"/>
        </a:p>
      </dgm:t>
    </dgm:pt>
    <dgm:pt modelId="{633343F7-6836-46B4-9264-C2A8705E10FB}" type="sibTrans" cxnId="{67FA2BB7-ACB8-466C-8B89-40CD363B0E95}">
      <dgm:prSet/>
      <dgm:spPr/>
      <dgm:t>
        <a:bodyPr/>
        <a:lstStyle/>
        <a:p>
          <a:endParaRPr lang="en-US" noProof="0"/>
        </a:p>
      </dgm:t>
    </dgm:pt>
    <dgm:pt modelId="{67EEF632-15C3-4E31-9F59-6D64C424D9EF}">
      <dgm:prSet phldrT="[Testo]" custT="1"/>
      <dgm:spPr/>
      <dgm:t>
        <a:bodyPr/>
        <a:lstStyle/>
        <a:p>
          <a:r>
            <a:rPr lang="en-US" sz="1400" b="1" noProof="0" smtClean="0"/>
            <a:t>Indicators</a:t>
          </a:r>
        </a:p>
        <a:p>
          <a:r>
            <a:rPr lang="en-US" sz="1400" b="1" noProof="0" smtClean="0"/>
            <a:t>Report</a:t>
          </a:r>
          <a:endParaRPr lang="en-US" sz="1400" b="1" noProof="0"/>
        </a:p>
      </dgm:t>
    </dgm:pt>
    <dgm:pt modelId="{290DE04D-A67D-4AB5-8985-84434D7DDD52}" type="parTrans" cxnId="{6ED759EC-6AED-490C-9CD6-5A935FC75C8C}">
      <dgm:prSet/>
      <dgm:spPr/>
      <dgm:t>
        <a:bodyPr/>
        <a:lstStyle/>
        <a:p>
          <a:endParaRPr lang="en-US" noProof="0"/>
        </a:p>
      </dgm:t>
    </dgm:pt>
    <dgm:pt modelId="{AC596693-39BE-4AA0-BA81-5F640AD13301}" type="sibTrans" cxnId="{6ED759EC-6AED-490C-9CD6-5A935FC75C8C}">
      <dgm:prSet/>
      <dgm:spPr/>
      <dgm:t>
        <a:bodyPr/>
        <a:lstStyle/>
        <a:p>
          <a:endParaRPr lang="en-US" noProof="0"/>
        </a:p>
      </dgm:t>
    </dgm:pt>
    <dgm:pt modelId="{F2835ABE-AFFA-49EF-A458-D2E72A2E763B}">
      <dgm:prSet phldrT="[Testo]" custT="1"/>
      <dgm:spPr/>
      <dgm:t>
        <a:bodyPr/>
        <a:lstStyle/>
        <a:p>
          <a:r>
            <a:rPr lang="en-US" sz="1400" b="1" noProof="0" smtClean="0"/>
            <a:t>Final Report 1° Draft</a:t>
          </a:r>
          <a:endParaRPr lang="en-US" sz="1400" b="1" noProof="0"/>
        </a:p>
      </dgm:t>
    </dgm:pt>
    <dgm:pt modelId="{EEACCE8E-4EC7-415F-900F-1C993018F51C}" type="parTrans" cxnId="{73E8F486-B5B7-4B33-B482-E19334AAD770}">
      <dgm:prSet/>
      <dgm:spPr/>
      <dgm:t>
        <a:bodyPr/>
        <a:lstStyle/>
        <a:p>
          <a:endParaRPr lang="en-US" noProof="0"/>
        </a:p>
      </dgm:t>
    </dgm:pt>
    <dgm:pt modelId="{D730A8F3-F9EA-4814-A470-68F30C688E1B}" type="sibTrans" cxnId="{73E8F486-B5B7-4B33-B482-E19334AAD770}">
      <dgm:prSet/>
      <dgm:spPr/>
      <dgm:t>
        <a:bodyPr/>
        <a:lstStyle/>
        <a:p>
          <a:endParaRPr lang="en-US" noProof="0"/>
        </a:p>
      </dgm:t>
    </dgm:pt>
    <dgm:pt modelId="{5CAAF39D-7025-4FE6-8301-E02AE02AC918}">
      <dgm:prSet phldrT="[Testo]" custT="1"/>
      <dgm:spPr/>
      <dgm:t>
        <a:bodyPr/>
        <a:lstStyle/>
        <a:p>
          <a:r>
            <a:rPr lang="en-US" sz="1400" b="1" noProof="0" smtClean="0"/>
            <a:t>Draft</a:t>
          </a:r>
        </a:p>
        <a:p>
          <a:r>
            <a:rPr lang="en-US" sz="1400" b="1" noProof="0" smtClean="0"/>
            <a:t>Final Report</a:t>
          </a:r>
          <a:endParaRPr lang="en-US" sz="1400" b="1" noProof="0"/>
        </a:p>
      </dgm:t>
    </dgm:pt>
    <dgm:pt modelId="{D4FD0DEE-F1C2-4C9D-8364-566465AE0A65}" type="parTrans" cxnId="{D77F029A-8555-46FE-BC47-703E37E105DD}">
      <dgm:prSet/>
      <dgm:spPr/>
      <dgm:t>
        <a:bodyPr/>
        <a:lstStyle/>
        <a:p>
          <a:endParaRPr lang="en-US" noProof="0"/>
        </a:p>
      </dgm:t>
    </dgm:pt>
    <dgm:pt modelId="{CD3BB9E0-7D4E-44FE-846C-266502C2641D}" type="sibTrans" cxnId="{D77F029A-8555-46FE-BC47-703E37E105DD}">
      <dgm:prSet/>
      <dgm:spPr/>
      <dgm:t>
        <a:bodyPr/>
        <a:lstStyle/>
        <a:p>
          <a:endParaRPr lang="en-US" noProof="0"/>
        </a:p>
      </dgm:t>
    </dgm:pt>
    <dgm:pt modelId="{E41E5EA8-F0BF-48E8-83DF-00993BACA903}">
      <dgm:prSet phldrT="[Testo]" custT="1"/>
      <dgm:spPr/>
      <dgm:t>
        <a:bodyPr/>
        <a:lstStyle/>
        <a:p>
          <a:r>
            <a:rPr lang="en-US" sz="1400" b="1" noProof="0" smtClean="0"/>
            <a:t>Contract signature and kick-off meeting</a:t>
          </a:r>
          <a:endParaRPr lang="en-US" sz="1400" b="1" noProof="0"/>
        </a:p>
      </dgm:t>
    </dgm:pt>
    <dgm:pt modelId="{85BC2040-A802-472D-A2F0-17209DFD57F7}" type="parTrans" cxnId="{0F918205-E725-430C-8EE0-A43824416CBC}">
      <dgm:prSet/>
      <dgm:spPr/>
      <dgm:t>
        <a:bodyPr/>
        <a:lstStyle/>
        <a:p>
          <a:endParaRPr lang="en-US" noProof="0"/>
        </a:p>
      </dgm:t>
    </dgm:pt>
    <dgm:pt modelId="{7A76EAC8-BCE6-42AE-931C-EEECD0A60E09}" type="sibTrans" cxnId="{0F918205-E725-430C-8EE0-A43824416CBC}">
      <dgm:prSet/>
      <dgm:spPr/>
      <dgm:t>
        <a:bodyPr/>
        <a:lstStyle/>
        <a:p>
          <a:endParaRPr lang="en-US" noProof="0"/>
        </a:p>
      </dgm:t>
    </dgm:pt>
    <dgm:pt modelId="{F5AD37A2-8973-4F8A-A611-3CE974DA8E8C}" type="pres">
      <dgm:prSet presAssocID="{DC9C6A34-67C8-4BE5-9733-799E1E0BB060}" presName="CompostProcess" presStyleCnt="0">
        <dgm:presLayoutVars>
          <dgm:dir/>
          <dgm:resizeHandles val="exact"/>
        </dgm:presLayoutVars>
      </dgm:prSet>
      <dgm:spPr/>
    </dgm:pt>
    <dgm:pt modelId="{B6269C34-2789-468C-93CC-5E524AF87A2A}" type="pres">
      <dgm:prSet presAssocID="{DC9C6A34-67C8-4BE5-9733-799E1E0BB060}" presName="arrow" presStyleLbl="bgShp" presStyleIdx="0" presStyleCnt="1"/>
      <dgm:spPr/>
    </dgm:pt>
    <dgm:pt modelId="{9865627D-0AD8-49A0-A985-64BF52060D31}" type="pres">
      <dgm:prSet presAssocID="{DC9C6A34-67C8-4BE5-9733-799E1E0BB060}" presName="linearProcess" presStyleCnt="0"/>
      <dgm:spPr/>
    </dgm:pt>
    <dgm:pt modelId="{03062E97-717C-4CA5-9735-2F3325779C23}" type="pres">
      <dgm:prSet presAssocID="{E41E5EA8-F0BF-48E8-83DF-00993BACA903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A37CFC5-DD9F-4B0F-8637-21B1F7BA0310}" type="pres">
      <dgm:prSet presAssocID="{7A76EAC8-BCE6-42AE-931C-EEECD0A60E09}" presName="sibTrans" presStyleCnt="0"/>
      <dgm:spPr/>
    </dgm:pt>
    <dgm:pt modelId="{071B7C47-025A-4CAE-B062-6995DFDBE2AA}" type="pres">
      <dgm:prSet presAssocID="{09EF4138-DFB8-4D44-9790-D7C45B668497}" presName="textNode" presStyleLbl="node1" presStyleIdx="1" presStyleCnt="5" custLinFactNeighborX="1595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7AC1291-A89C-466E-BCF2-81B07AE3B9F4}" type="pres">
      <dgm:prSet presAssocID="{633343F7-6836-46B4-9264-C2A8705E10FB}" presName="sibTrans" presStyleCnt="0"/>
      <dgm:spPr/>
    </dgm:pt>
    <dgm:pt modelId="{4F8352C2-B977-4BA7-98CA-81F9F74D41E2}" type="pres">
      <dgm:prSet presAssocID="{67EEF632-15C3-4E31-9F59-6D64C424D9EF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54A8D45-3E80-4C35-9067-CE638A18A491}" type="pres">
      <dgm:prSet presAssocID="{AC596693-39BE-4AA0-BA81-5F640AD13301}" presName="sibTrans" presStyleCnt="0"/>
      <dgm:spPr/>
    </dgm:pt>
    <dgm:pt modelId="{FA56EEE8-9071-444D-B0C2-ADE89D331C56}" type="pres">
      <dgm:prSet presAssocID="{F2835ABE-AFFA-49EF-A458-D2E72A2E763B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89C2D59-90A6-47DE-9749-86DB672A467F}" type="pres">
      <dgm:prSet presAssocID="{D730A8F3-F9EA-4814-A470-68F30C688E1B}" presName="sibTrans" presStyleCnt="0"/>
      <dgm:spPr/>
    </dgm:pt>
    <dgm:pt modelId="{A093F585-D990-411C-81CE-5C6135F1A2BB}" type="pres">
      <dgm:prSet presAssocID="{5CAAF39D-7025-4FE6-8301-E02AE02AC918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ED759EC-6AED-490C-9CD6-5A935FC75C8C}" srcId="{DC9C6A34-67C8-4BE5-9733-799E1E0BB060}" destId="{67EEF632-15C3-4E31-9F59-6D64C424D9EF}" srcOrd="2" destOrd="0" parTransId="{290DE04D-A67D-4AB5-8985-84434D7DDD52}" sibTransId="{AC596693-39BE-4AA0-BA81-5F640AD13301}"/>
    <dgm:cxn modelId="{0F918205-E725-430C-8EE0-A43824416CBC}" srcId="{DC9C6A34-67C8-4BE5-9733-799E1E0BB060}" destId="{E41E5EA8-F0BF-48E8-83DF-00993BACA903}" srcOrd="0" destOrd="0" parTransId="{85BC2040-A802-472D-A2F0-17209DFD57F7}" sibTransId="{7A76EAC8-BCE6-42AE-931C-EEECD0A60E09}"/>
    <dgm:cxn modelId="{1D636028-B106-41A1-BBD5-22D80BD95DE4}" type="presOf" srcId="{09EF4138-DFB8-4D44-9790-D7C45B668497}" destId="{071B7C47-025A-4CAE-B062-6995DFDBE2AA}" srcOrd="0" destOrd="0" presId="urn:microsoft.com/office/officeart/2005/8/layout/hProcess9"/>
    <dgm:cxn modelId="{FFD0F4B6-D1A6-4E40-8476-769594C6A330}" type="presOf" srcId="{5CAAF39D-7025-4FE6-8301-E02AE02AC918}" destId="{A093F585-D990-411C-81CE-5C6135F1A2BB}" srcOrd="0" destOrd="0" presId="urn:microsoft.com/office/officeart/2005/8/layout/hProcess9"/>
    <dgm:cxn modelId="{B4BBB00D-39FE-4140-A485-FB80A77DA0F3}" type="presOf" srcId="{E41E5EA8-F0BF-48E8-83DF-00993BACA903}" destId="{03062E97-717C-4CA5-9735-2F3325779C23}" srcOrd="0" destOrd="0" presId="urn:microsoft.com/office/officeart/2005/8/layout/hProcess9"/>
    <dgm:cxn modelId="{67FA2BB7-ACB8-466C-8B89-40CD363B0E95}" srcId="{DC9C6A34-67C8-4BE5-9733-799E1E0BB060}" destId="{09EF4138-DFB8-4D44-9790-D7C45B668497}" srcOrd="1" destOrd="0" parTransId="{57CF0DA1-F473-490D-A066-2BEFACCFFE26}" sibTransId="{633343F7-6836-46B4-9264-C2A8705E10FB}"/>
    <dgm:cxn modelId="{E4A0F3F4-AE31-4520-85A3-A4F79306BBBC}" type="presOf" srcId="{67EEF632-15C3-4E31-9F59-6D64C424D9EF}" destId="{4F8352C2-B977-4BA7-98CA-81F9F74D41E2}" srcOrd="0" destOrd="0" presId="urn:microsoft.com/office/officeart/2005/8/layout/hProcess9"/>
    <dgm:cxn modelId="{B60431B3-D281-41A0-85C8-CE5BAF59DED2}" type="presOf" srcId="{F2835ABE-AFFA-49EF-A458-D2E72A2E763B}" destId="{FA56EEE8-9071-444D-B0C2-ADE89D331C56}" srcOrd="0" destOrd="0" presId="urn:microsoft.com/office/officeart/2005/8/layout/hProcess9"/>
    <dgm:cxn modelId="{D77F029A-8555-46FE-BC47-703E37E105DD}" srcId="{DC9C6A34-67C8-4BE5-9733-799E1E0BB060}" destId="{5CAAF39D-7025-4FE6-8301-E02AE02AC918}" srcOrd="4" destOrd="0" parTransId="{D4FD0DEE-F1C2-4C9D-8364-566465AE0A65}" sibTransId="{CD3BB9E0-7D4E-44FE-846C-266502C2641D}"/>
    <dgm:cxn modelId="{73E8F486-B5B7-4B33-B482-E19334AAD770}" srcId="{DC9C6A34-67C8-4BE5-9733-799E1E0BB060}" destId="{F2835ABE-AFFA-49EF-A458-D2E72A2E763B}" srcOrd="3" destOrd="0" parTransId="{EEACCE8E-4EC7-415F-900F-1C993018F51C}" sibTransId="{D730A8F3-F9EA-4814-A470-68F30C688E1B}"/>
    <dgm:cxn modelId="{8AF8581F-1314-4553-9B88-17DFAD4326FE}" type="presOf" srcId="{DC9C6A34-67C8-4BE5-9733-799E1E0BB060}" destId="{F5AD37A2-8973-4F8A-A611-3CE974DA8E8C}" srcOrd="0" destOrd="0" presId="urn:microsoft.com/office/officeart/2005/8/layout/hProcess9"/>
    <dgm:cxn modelId="{09D2CF9B-007C-4EE7-96AD-2A89B0D84A3C}" type="presParOf" srcId="{F5AD37A2-8973-4F8A-A611-3CE974DA8E8C}" destId="{B6269C34-2789-468C-93CC-5E524AF87A2A}" srcOrd="0" destOrd="0" presId="urn:microsoft.com/office/officeart/2005/8/layout/hProcess9"/>
    <dgm:cxn modelId="{4E3265DF-EF6F-4E11-A045-6BE6129092DF}" type="presParOf" srcId="{F5AD37A2-8973-4F8A-A611-3CE974DA8E8C}" destId="{9865627D-0AD8-49A0-A985-64BF52060D31}" srcOrd="1" destOrd="0" presId="urn:microsoft.com/office/officeart/2005/8/layout/hProcess9"/>
    <dgm:cxn modelId="{FADCDD8C-0EB3-4470-B2C9-6F4D2E7135AE}" type="presParOf" srcId="{9865627D-0AD8-49A0-A985-64BF52060D31}" destId="{03062E97-717C-4CA5-9735-2F3325779C23}" srcOrd="0" destOrd="0" presId="urn:microsoft.com/office/officeart/2005/8/layout/hProcess9"/>
    <dgm:cxn modelId="{6B88C4A2-3F1B-4372-8A4E-508C51A58CE7}" type="presParOf" srcId="{9865627D-0AD8-49A0-A985-64BF52060D31}" destId="{CA37CFC5-DD9F-4B0F-8637-21B1F7BA0310}" srcOrd="1" destOrd="0" presId="urn:microsoft.com/office/officeart/2005/8/layout/hProcess9"/>
    <dgm:cxn modelId="{D3BA9BDA-DB07-4356-B743-B207DD00DFC4}" type="presParOf" srcId="{9865627D-0AD8-49A0-A985-64BF52060D31}" destId="{071B7C47-025A-4CAE-B062-6995DFDBE2AA}" srcOrd="2" destOrd="0" presId="urn:microsoft.com/office/officeart/2005/8/layout/hProcess9"/>
    <dgm:cxn modelId="{8449A9C1-9F3E-4F4A-A916-35B044AFF531}" type="presParOf" srcId="{9865627D-0AD8-49A0-A985-64BF52060D31}" destId="{B7AC1291-A89C-466E-BCF2-81B07AE3B9F4}" srcOrd="3" destOrd="0" presId="urn:microsoft.com/office/officeart/2005/8/layout/hProcess9"/>
    <dgm:cxn modelId="{625097C2-ED41-4C7D-A9C1-502D23EBA7A6}" type="presParOf" srcId="{9865627D-0AD8-49A0-A985-64BF52060D31}" destId="{4F8352C2-B977-4BA7-98CA-81F9F74D41E2}" srcOrd="4" destOrd="0" presId="urn:microsoft.com/office/officeart/2005/8/layout/hProcess9"/>
    <dgm:cxn modelId="{457DAAB4-9796-4555-8CAD-CCB29F5400CF}" type="presParOf" srcId="{9865627D-0AD8-49A0-A985-64BF52060D31}" destId="{A54A8D45-3E80-4C35-9067-CE638A18A491}" srcOrd="5" destOrd="0" presId="urn:microsoft.com/office/officeart/2005/8/layout/hProcess9"/>
    <dgm:cxn modelId="{5B6E690B-E0B5-421E-9FB7-32F8D5E4DE2F}" type="presParOf" srcId="{9865627D-0AD8-49A0-A985-64BF52060D31}" destId="{FA56EEE8-9071-444D-B0C2-ADE89D331C56}" srcOrd="6" destOrd="0" presId="urn:microsoft.com/office/officeart/2005/8/layout/hProcess9"/>
    <dgm:cxn modelId="{8DA14A2A-8BA0-43FF-AE02-D79060217ED4}" type="presParOf" srcId="{9865627D-0AD8-49A0-A985-64BF52060D31}" destId="{389C2D59-90A6-47DE-9749-86DB672A467F}" srcOrd="7" destOrd="0" presId="urn:microsoft.com/office/officeart/2005/8/layout/hProcess9"/>
    <dgm:cxn modelId="{3E200D1B-EDF9-4BD0-89A3-851F2E55B018}" type="presParOf" srcId="{9865627D-0AD8-49A0-A985-64BF52060D31}" destId="{A093F585-D990-411C-81CE-5C6135F1A2BB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9C6A34-67C8-4BE5-9733-799E1E0BB06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9EF4138-DFB8-4D44-9790-D7C45B668497}">
      <dgm:prSet phldrT="[Testo]" custT="1"/>
      <dgm:spPr/>
      <dgm:t>
        <a:bodyPr/>
        <a:lstStyle/>
        <a:p>
          <a:r>
            <a:rPr lang="en-US" sz="1400" b="1" noProof="0" smtClean="0"/>
            <a:t>Inception Report</a:t>
          </a:r>
          <a:endParaRPr lang="en-US" sz="1400" b="1" noProof="0"/>
        </a:p>
      </dgm:t>
    </dgm:pt>
    <dgm:pt modelId="{57CF0DA1-F473-490D-A066-2BEFACCFFE26}" type="parTrans" cxnId="{67FA2BB7-ACB8-466C-8B89-40CD363B0E95}">
      <dgm:prSet/>
      <dgm:spPr/>
      <dgm:t>
        <a:bodyPr/>
        <a:lstStyle/>
        <a:p>
          <a:endParaRPr lang="en-US" noProof="0"/>
        </a:p>
      </dgm:t>
    </dgm:pt>
    <dgm:pt modelId="{633343F7-6836-46B4-9264-C2A8705E10FB}" type="sibTrans" cxnId="{67FA2BB7-ACB8-466C-8B89-40CD363B0E95}">
      <dgm:prSet/>
      <dgm:spPr/>
      <dgm:t>
        <a:bodyPr/>
        <a:lstStyle/>
        <a:p>
          <a:endParaRPr lang="en-US" noProof="0"/>
        </a:p>
      </dgm:t>
    </dgm:pt>
    <dgm:pt modelId="{67EEF632-15C3-4E31-9F59-6D64C424D9EF}">
      <dgm:prSet phldrT="[Testo]" custT="1"/>
      <dgm:spPr/>
      <dgm:t>
        <a:bodyPr/>
        <a:lstStyle/>
        <a:p>
          <a:r>
            <a:rPr lang="en-US" sz="1400" b="1" noProof="0" dirty="0" smtClean="0"/>
            <a:t>Scoping</a:t>
          </a:r>
        </a:p>
        <a:p>
          <a:r>
            <a:rPr lang="en-US" sz="1400" b="1" noProof="0" dirty="0" smtClean="0"/>
            <a:t>Report</a:t>
          </a:r>
          <a:endParaRPr lang="en-US" sz="1400" b="1" noProof="0" dirty="0"/>
        </a:p>
      </dgm:t>
    </dgm:pt>
    <dgm:pt modelId="{290DE04D-A67D-4AB5-8985-84434D7DDD52}" type="parTrans" cxnId="{6ED759EC-6AED-490C-9CD6-5A935FC75C8C}">
      <dgm:prSet/>
      <dgm:spPr/>
      <dgm:t>
        <a:bodyPr/>
        <a:lstStyle/>
        <a:p>
          <a:endParaRPr lang="en-US" noProof="0"/>
        </a:p>
      </dgm:t>
    </dgm:pt>
    <dgm:pt modelId="{AC596693-39BE-4AA0-BA81-5F640AD13301}" type="sibTrans" cxnId="{6ED759EC-6AED-490C-9CD6-5A935FC75C8C}">
      <dgm:prSet/>
      <dgm:spPr/>
      <dgm:t>
        <a:bodyPr/>
        <a:lstStyle/>
        <a:p>
          <a:endParaRPr lang="en-US" noProof="0"/>
        </a:p>
      </dgm:t>
    </dgm:pt>
    <dgm:pt modelId="{F2835ABE-AFFA-49EF-A458-D2E72A2E763B}">
      <dgm:prSet phldrT="[Testo]" custT="1"/>
      <dgm:spPr/>
      <dgm:t>
        <a:bodyPr/>
        <a:lstStyle/>
        <a:p>
          <a:r>
            <a:rPr lang="en-US" sz="1400" b="1" noProof="0" dirty="0" smtClean="0"/>
            <a:t>Consultations on Scoping Report</a:t>
          </a:r>
          <a:endParaRPr lang="en-US" sz="1400" b="1" noProof="0" dirty="0"/>
        </a:p>
      </dgm:t>
    </dgm:pt>
    <dgm:pt modelId="{EEACCE8E-4EC7-415F-900F-1C993018F51C}" type="parTrans" cxnId="{73E8F486-B5B7-4B33-B482-E19334AAD770}">
      <dgm:prSet/>
      <dgm:spPr/>
      <dgm:t>
        <a:bodyPr/>
        <a:lstStyle/>
        <a:p>
          <a:endParaRPr lang="en-US" noProof="0"/>
        </a:p>
      </dgm:t>
    </dgm:pt>
    <dgm:pt modelId="{D730A8F3-F9EA-4814-A470-68F30C688E1B}" type="sibTrans" cxnId="{73E8F486-B5B7-4B33-B482-E19334AAD770}">
      <dgm:prSet/>
      <dgm:spPr/>
      <dgm:t>
        <a:bodyPr/>
        <a:lstStyle/>
        <a:p>
          <a:endParaRPr lang="en-US" noProof="0"/>
        </a:p>
      </dgm:t>
    </dgm:pt>
    <dgm:pt modelId="{5CAAF39D-7025-4FE6-8301-E02AE02AC918}">
      <dgm:prSet phldrT="[Testo]" custT="1"/>
      <dgm:spPr/>
      <dgm:t>
        <a:bodyPr/>
        <a:lstStyle/>
        <a:p>
          <a:r>
            <a:rPr lang="en-US" sz="1400" b="1" noProof="0" dirty="0" smtClean="0"/>
            <a:t>Environmental Report</a:t>
          </a:r>
          <a:endParaRPr lang="en-US" sz="1400" b="1" noProof="0" dirty="0"/>
        </a:p>
      </dgm:t>
    </dgm:pt>
    <dgm:pt modelId="{D4FD0DEE-F1C2-4C9D-8364-566465AE0A65}" type="parTrans" cxnId="{D77F029A-8555-46FE-BC47-703E37E105DD}">
      <dgm:prSet/>
      <dgm:spPr/>
      <dgm:t>
        <a:bodyPr/>
        <a:lstStyle/>
        <a:p>
          <a:endParaRPr lang="en-US" noProof="0"/>
        </a:p>
      </dgm:t>
    </dgm:pt>
    <dgm:pt modelId="{CD3BB9E0-7D4E-44FE-846C-266502C2641D}" type="sibTrans" cxnId="{D77F029A-8555-46FE-BC47-703E37E105DD}">
      <dgm:prSet/>
      <dgm:spPr/>
      <dgm:t>
        <a:bodyPr/>
        <a:lstStyle/>
        <a:p>
          <a:endParaRPr lang="en-US" noProof="0"/>
        </a:p>
      </dgm:t>
    </dgm:pt>
    <dgm:pt modelId="{E41E5EA8-F0BF-48E8-83DF-00993BACA903}">
      <dgm:prSet phldrT="[Testo]" custT="1"/>
      <dgm:spPr/>
      <dgm:t>
        <a:bodyPr/>
        <a:lstStyle/>
        <a:p>
          <a:r>
            <a:rPr lang="en-US" sz="1400" b="1" noProof="0" smtClean="0"/>
            <a:t>Contract signature and kick-off meeting</a:t>
          </a:r>
          <a:endParaRPr lang="en-US" sz="1400" b="1" noProof="0"/>
        </a:p>
      </dgm:t>
    </dgm:pt>
    <dgm:pt modelId="{85BC2040-A802-472D-A2F0-17209DFD57F7}" type="parTrans" cxnId="{0F918205-E725-430C-8EE0-A43824416CBC}">
      <dgm:prSet/>
      <dgm:spPr/>
      <dgm:t>
        <a:bodyPr/>
        <a:lstStyle/>
        <a:p>
          <a:endParaRPr lang="en-US" noProof="0"/>
        </a:p>
      </dgm:t>
    </dgm:pt>
    <dgm:pt modelId="{7A76EAC8-BCE6-42AE-931C-EEECD0A60E09}" type="sibTrans" cxnId="{0F918205-E725-430C-8EE0-A43824416CBC}">
      <dgm:prSet/>
      <dgm:spPr/>
      <dgm:t>
        <a:bodyPr/>
        <a:lstStyle/>
        <a:p>
          <a:endParaRPr lang="en-US" noProof="0"/>
        </a:p>
      </dgm:t>
    </dgm:pt>
    <dgm:pt modelId="{F5AD37A2-8973-4F8A-A611-3CE974DA8E8C}" type="pres">
      <dgm:prSet presAssocID="{DC9C6A34-67C8-4BE5-9733-799E1E0BB060}" presName="CompostProcess" presStyleCnt="0">
        <dgm:presLayoutVars>
          <dgm:dir/>
          <dgm:resizeHandles val="exact"/>
        </dgm:presLayoutVars>
      </dgm:prSet>
      <dgm:spPr/>
    </dgm:pt>
    <dgm:pt modelId="{B6269C34-2789-468C-93CC-5E524AF87A2A}" type="pres">
      <dgm:prSet presAssocID="{DC9C6A34-67C8-4BE5-9733-799E1E0BB060}" presName="arrow" presStyleLbl="bgShp" presStyleIdx="0" presStyleCnt="1"/>
      <dgm:spPr/>
    </dgm:pt>
    <dgm:pt modelId="{9865627D-0AD8-49A0-A985-64BF52060D31}" type="pres">
      <dgm:prSet presAssocID="{DC9C6A34-67C8-4BE5-9733-799E1E0BB060}" presName="linearProcess" presStyleCnt="0"/>
      <dgm:spPr/>
    </dgm:pt>
    <dgm:pt modelId="{03062E97-717C-4CA5-9735-2F3325779C23}" type="pres">
      <dgm:prSet presAssocID="{E41E5EA8-F0BF-48E8-83DF-00993BACA903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A37CFC5-DD9F-4B0F-8637-21B1F7BA0310}" type="pres">
      <dgm:prSet presAssocID="{7A76EAC8-BCE6-42AE-931C-EEECD0A60E09}" presName="sibTrans" presStyleCnt="0"/>
      <dgm:spPr/>
    </dgm:pt>
    <dgm:pt modelId="{071B7C47-025A-4CAE-B062-6995DFDBE2AA}" type="pres">
      <dgm:prSet presAssocID="{09EF4138-DFB8-4D44-9790-D7C45B668497}" presName="textNode" presStyleLbl="node1" presStyleIdx="1" presStyleCnt="5" custLinFactNeighborX="1595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7AC1291-A89C-466E-BCF2-81B07AE3B9F4}" type="pres">
      <dgm:prSet presAssocID="{633343F7-6836-46B4-9264-C2A8705E10FB}" presName="sibTrans" presStyleCnt="0"/>
      <dgm:spPr/>
    </dgm:pt>
    <dgm:pt modelId="{4F8352C2-B977-4BA7-98CA-81F9F74D41E2}" type="pres">
      <dgm:prSet presAssocID="{67EEF632-15C3-4E31-9F59-6D64C424D9EF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54A8D45-3E80-4C35-9067-CE638A18A491}" type="pres">
      <dgm:prSet presAssocID="{AC596693-39BE-4AA0-BA81-5F640AD13301}" presName="sibTrans" presStyleCnt="0"/>
      <dgm:spPr/>
    </dgm:pt>
    <dgm:pt modelId="{FA56EEE8-9071-444D-B0C2-ADE89D331C56}" type="pres">
      <dgm:prSet presAssocID="{F2835ABE-AFFA-49EF-A458-D2E72A2E763B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89C2D59-90A6-47DE-9749-86DB672A467F}" type="pres">
      <dgm:prSet presAssocID="{D730A8F3-F9EA-4814-A470-68F30C688E1B}" presName="sibTrans" presStyleCnt="0"/>
      <dgm:spPr/>
    </dgm:pt>
    <dgm:pt modelId="{A093F585-D990-411C-81CE-5C6135F1A2BB}" type="pres">
      <dgm:prSet presAssocID="{5CAAF39D-7025-4FE6-8301-E02AE02AC918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D64EDD5-4510-4390-A38F-71CE96F50117}" type="presOf" srcId="{5CAAF39D-7025-4FE6-8301-E02AE02AC918}" destId="{A093F585-D990-411C-81CE-5C6135F1A2BB}" srcOrd="0" destOrd="0" presId="urn:microsoft.com/office/officeart/2005/8/layout/hProcess9"/>
    <dgm:cxn modelId="{13D15D47-670F-4D98-ABE9-6F6342AE4A36}" type="presOf" srcId="{67EEF632-15C3-4E31-9F59-6D64C424D9EF}" destId="{4F8352C2-B977-4BA7-98CA-81F9F74D41E2}" srcOrd="0" destOrd="0" presId="urn:microsoft.com/office/officeart/2005/8/layout/hProcess9"/>
    <dgm:cxn modelId="{D77F029A-8555-46FE-BC47-703E37E105DD}" srcId="{DC9C6A34-67C8-4BE5-9733-799E1E0BB060}" destId="{5CAAF39D-7025-4FE6-8301-E02AE02AC918}" srcOrd="4" destOrd="0" parTransId="{D4FD0DEE-F1C2-4C9D-8364-566465AE0A65}" sibTransId="{CD3BB9E0-7D4E-44FE-846C-266502C2641D}"/>
    <dgm:cxn modelId="{67FA2BB7-ACB8-466C-8B89-40CD363B0E95}" srcId="{DC9C6A34-67C8-4BE5-9733-799E1E0BB060}" destId="{09EF4138-DFB8-4D44-9790-D7C45B668497}" srcOrd="1" destOrd="0" parTransId="{57CF0DA1-F473-490D-A066-2BEFACCFFE26}" sibTransId="{633343F7-6836-46B4-9264-C2A8705E10FB}"/>
    <dgm:cxn modelId="{B09B9647-7D83-41DD-B1DB-61073A7F9D9E}" type="presOf" srcId="{09EF4138-DFB8-4D44-9790-D7C45B668497}" destId="{071B7C47-025A-4CAE-B062-6995DFDBE2AA}" srcOrd="0" destOrd="0" presId="urn:microsoft.com/office/officeart/2005/8/layout/hProcess9"/>
    <dgm:cxn modelId="{0F918205-E725-430C-8EE0-A43824416CBC}" srcId="{DC9C6A34-67C8-4BE5-9733-799E1E0BB060}" destId="{E41E5EA8-F0BF-48E8-83DF-00993BACA903}" srcOrd="0" destOrd="0" parTransId="{85BC2040-A802-472D-A2F0-17209DFD57F7}" sibTransId="{7A76EAC8-BCE6-42AE-931C-EEECD0A60E09}"/>
    <dgm:cxn modelId="{B3E5A28E-8E17-4554-A29F-D53E9DA78297}" type="presOf" srcId="{F2835ABE-AFFA-49EF-A458-D2E72A2E763B}" destId="{FA56EEE8-9071-444D-B0C2-ADE89D331C56}" srcOrd="0" destOrd="0" presId="urn:microsoft.com/office/officeart/2005/8/layout/hProcess9"/>
    <dgm:cxn modelId="{C38640F2-89E1-4CAA-AD22-5A0A431977FE}" type="presOf" srcId="{DC9C6A34-67C8-4BE5-9733-799E1E0BB060}" destId="{F5AD37A2-8973-4F8A-A611-3CE974DA8E8C}" srcOrd="0" destOrd="0" presId="urn:microsoft.com/office/officeart/2005/8/layout/hProcess9"/>
    <dgm:cxn modelId="{6ED759EC-6AED-490C-9CD6-5A935FC75C8C}" srcId="{DC9C6A34-67C8-4BE5-9733-799E1E0BB060}" destId="{67EEF632-15C3-4E31-9F59-6D64C424D9EF}" srcOrd="2" destOrd="0" parTransId="{290DE04D-A67D-4AB5-8985-84434D7DDD52}" sibTransId="{AC596693-39BE-4AA0-BA81-5F640AD13301}"/>
    <dgm:cxn modelId="{1AF600D0-EE3C-423A-B34C-8B387F20C0C4}" type="presOf" srcId="{E41E5EA8-F0BF-48E8-83DF-00993BACA903}" destId="{03062E97-717C-4CA5-9735-2F3325779C23}" srcOrd="0" destOrd="0" presId="urn:microsoft.com/office/officeart/2005/8/layout/hProcess9"/>
    <dgm:cxn modelId="{73E8F486-B5B7-4B33-B482-E19334AAD770}" srcId="{DC9C6A34-67C8-4BE5-9733-799E1E0BB060}" destId="{F2835ABE-AFFA-49EF-A458-D2E72A2E763B}" srcOrd="3" destOrd="0" parTransId="{EEACCE8E-4EC7-415F-900F-1C993018F51C}" sibTransId="{D730A8F3-F9EA-4814-A470-68F30C688E1B}"/>
    <dgm:cxn modelId="{970200F3-A397-4B1B-A148-1731A75E4D5C}" type="presParOf" srcId="{F5AD37A2-8973-4F8A-A611-3CE974DA8E8C}" destId="{B6269C34-2789-468C-93CC-5E524AF87A2A}" srcOrd="0" destOrd="0" presId="urn:microsoft.com/office/officeart/2005/8/layout/hProcess9"/>
    <dgm:cxn modelId="{18E5C5D9-405E-4434-9D8C-04E0A9F73122}" type="presParOf" srcId="{F5AD37A2-8973-4F8A-A611-3CE974DA8E8C}" destId="{9865627D-0AD8-49A0-A985-64BF52060D31}" srcOrd="1" destOrd="0" presId="urn:microsoft.com/office/officeart/2005/8/layout/hProcess9"/>
    <dgm:cxn modelId="{11FE5E4F-3062-4572-AA91-C2AAB72872F0}" type="presParOf" srcId="{9865627D-0AD8-49A0-A985-64BF52060D31}" destId="{03062E97-717C-4CA5-9735-2F3325779C23}" srcOrd="0" destOrd="0" presId="urn:microsoft.com/office/officeart/2005/8/layout/hProcess9"/>
    <dgm:cxn modelId="{06BDE04D-033E-4B28-8D95-459DC5B866F9}" type="presParOf" srcId="{9865627D-0AD8-49A0-A985-64BF52060D31}" destId="{CA37CFC5-DD9F-4B0F-8637-21B1F7BA0310}" srcOrd="1" destOrd="0" presId="urn:microsoft.com/office/officeart/2005/8/layout/hProcess9"/>
    <dgm:cxn modelId="{D0A971AC-319B-463A-9971-EF63E0FB049F}" type="presParOf" srcId="{9865627D-0AD8-49A0-A985-64BF52060D31}" destId="{071B7C47-025A-4CAE-B062-6995DFDBE2AA}" srcOrd="2" destOrd="0" presId="urn:microsoft.com/office/officeart/2005/8/layout/hProcess9"/>
    <dgm:cxn modelId="{C038362D-9CE3-4E81-8994-2739A8002C3D}" type="presParOf" srcId="{9865627D-0AD8-49A0-A985-64BF52060D31}" destId="{B7AC1291-A89C-466E-BCF2-81B07AE3B9F4}" srcOrd="3" destOrd="0" presId="urn:microsoft.com/office/officeart/2005/8/layout/hProcess9"/>
    <dgm:cxn modelId="{D1DA3187-A76E-4151-A889-5029EC7F9C0C}" type="presParOf" srcId="{9865627D-0AD8-49A0-A985-64BF52060D31}" destId="{4F8352C2-B977-4BA7-98CA-81F9F74D41E2}" srcOrd="4" destOrd="0" presId="urn:microsoft.com/office/officeart/2005/8/layout/hProcess9"/>
    <dgm:cxn modelId="{267810BE-6716-491C-AB35-CDDE519C8FD8}" type="presParOf" srcId="{9865627D-0AD8-49A0-A985-64BF52060D31}" destId="{A54A8D45-3E80-4C35-9067-CE638A18A491}" srcOrd="5" destOrd="0" presId="urn:microsoft.com/office/officeart/2005/8/layout/hProcess9"/>
    <dgm:cxn modelId="{C952289C-30C2-431E-A211-CFD1347D01F5}" type="presParOf" srcId="{9865627D-0AD8-49A0-A985-64BF52060D31}" destId="{FA56EEE8-9071-444D-B0C2-ADE89D331C56}" srcOrd="6" destOrd="0" presId="urn:microsoft.com/office/officeart/2005/8/layout/hProcess9"/>
    <dgm:cxn modelId="{2646C80F-D187-4A62-ACFB-EB6BD22AAA3B}" type="presParOf" srcId="{9865627D-0AD8-49A0-A985-64BF52060D31}" destId="{389C2D59-90A6-47DE-9749-86DB672A467F}" srcOrd="7" destOrd="0" presId="urn:microsoft.com/office/officeart/2005/8/layout/hProcess9"/>
    <dgm:cxn modelId="{A7C56328-6A73-47C3-A380-300F0B8D0EB0}" type="presParOf" srcId="{9865627D-0AD8-49A0-A985-64BF52060D31}" destId="{A093F585-D990-411C-81CE-5C6135F1A2BB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6D9E26-9FDD-479C-B119-3065E56CB89D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CA11D74-4BCD-4C9D-85DB-78C2D2ACD02D}">
      <dgm:prSet phldrT="[Testo]"/>
      <dgm:spPr/>
      <dgm:t>
        <a:bodyPr/>
        <a:lstStyle/>
        <a:p>
          <a:r>
            <a:rPr lang="en-US" b="1" baseline="0" noProof="0" dirty="0" smtClean="0">
              <a:solidFill>
                <a:schemeClr val="bg2">
                  <a:lumMod val="50000"/>
                </a:schemeClr>
              </a:solidFill>
            </a:rPr>
            <a:t>Managing Authority</a:t>
          </a:r>
          <a:endParaRPr lang="en-US" b="1" baseline="0" noProof="0" dirty="0">
            <a:solidFill>
              <a:schemeClr val="bg2">
                <a:lumMod val="50000"/>
              </a:schemeClr>
            </a:solidFill>
          </a:endParaRPr>
        </a:p>
      </dgm:t>
    </dgm:pt>
    <dgm:pt modelId="{0FCC72D2-AAD2-438C-8395-124C58EE1403}" type="parTrans" cxnId="{F5AF1D55-47E4-4830-9700-83B2276CD4DD}">
      <dgm:prSet/>
      <dgm:spPr/>
      <dgm:t>
        <a:bodyPr/>
        <a:lstStyle/>
        <a:p>
          <a:endParaRPr lang="it-IT"/>
        </a:p>
      </dgm:t>
    </dgm:pt>
    <dgm:pt modelId="{0156CD26-07FC-4478-A0C2-8842E87C1283}" type="sibTrans" cxnId="{F5AF1D55-47E4-4830-9700-83B2276CD4DD}">
      <dgm:prSet/>
      <dgm:spPr/>
      <dgm:t>
        <a:bodyPr/>
        <a:lstStyle/>
        <a:p>
          <a:endParaRPr lang="it-IT"/>
        </a:p>
      </dgm:t>
    </dgm:pt>
    <dgm:pt modelId="{454038ED-8CDB-481B-8D9B-56D09A338BC3}">
      <dgm:prSet phldrT="[Testo]"/>
      <dgm:spPr/>
      <dgm:t>
        <a:bodyPr/>
        <a:lstStyle/>
        <a:p>
          <a:r>
            <a:rPr lang="en-US" b="1" baseline="0" noProof="0" dirty="0" smtClean="0">
              <a:solidFill>
                <a:schemeClr val="bg2">
                  <a:lumMod val="50000"/>
                </a:schemeClr>
              </a:solidFill>
            </a:rPr>
            <a:t>Programming</a:t>
          </a:r>
          <a:r>
            <a:rPr lang="en-US" noProof="0" dirty="0" smtClean="0"/>
            <a:t> </a:t>
          </a:r>
          <a:r>
            <a:rPr lang="en-US" b="1" baseline="0" noProof="0" dirty="0" smtClean="0">
              <a:solidFill>
                <a:schemeClr val="bg2">
                  <a:lumMod val="50000"/>
                </a:schemeClr>
              </a:solidFill>
            </a:rPr>
            <a:t>team</a:t>
          </a:r>
          <a:endParaRPr lang="en-US" b="1" baseline="0" noProof="0" dirty="0">
            <a:solidFill>
              <a:schemeClr val="bg2">
                <a:lumMod val="50000"/>
              </a:schemeClr>
            </a:solidFill>
          </a:endParaRPr>
        </a:p>
      </dgm:t>
    </dgm:pt>
    <dgm:pt modelId="{3EA045C4-304D-4D2B-ABD8-67CF5CE7786D}" type="parTrans" cxnId="{2E05EC5C-00E2-4515-815B-288CCE03893F}">
      <dgm:prSet/>
      <dgm:spPr/>
      <dgm:t>
        <a:bodyPr/>
        <a:lstStyle/>
        <a:p>
          <a:endParaRPr lang="it-IT"/>
        </a:p>
      </dgm:t>
    </dgm:pt>
    <dgm:pt modelId="{174DB5A8-C3BB-4B9A-87B4-42719007BBE2}" type="sibTrans" cxnId="{2E05EC5C-00E2-4515-815B-288CCE03893F}">
      <dgm:prSet/>
      <dgm:spPr/>
      <dgm:t>
        <a:bodyPr/>
        <a:lstStyle/>
        <a:p>
          <a:endParaRPr lang="it-IT"/>
        </a:p>
      </dgm:t>
    </dgm:pt>
    <dgm:pt modelId="{CD103C55-E37A-4E12-BE9B-B84F3D86433F}">
      <dgm:prSet phldrT="[Testo]"/>
      <dgm:spPr/>
      <dgm:t>
        <a:bodyPr/>
        <a:lstStyle/>
        <a:p>
          <a:r>
            <a:rPr lang="en-US" b="1" baseline="0" noProof="0" dirty="0" smtClean="0">
              <a:solidFill>
                <a:schemeClr val="bg2">
                  <a:lumMod val="50000"/>
                </a:schemeClr>
              </a:solidFill>
            </a:rPr>
            <a:t>Joint Working Group</a:t>
          </a:r>
          <a:endParaRPr lang="en-US" b="1" baseline="0" noProof="0" dirty="0">
            <a:solidFill>
              <a:schemeClr val="bg2">
                <a:lumMod val="50000"/>
              </a:schemeClr>
            </a:solidFill>
          </a:endParaRPr>
        </a:p>
      </dgm:t>
    </dgm:pt>
    <dgm:pt modelId="{510D3B2E-F98D-42BD-A4BE-1A1FEAC52F1A}" type="parTrans" cxnId="{0C0B6F34-70AB-45AD-82CD-01E5164772DC}">
      <dgm:prSet/>
      <dgm:spPr/>
      <dgm:t>
        <a:bodyPr/>
        <a:lstStyle/>
        <a:p>
          <a:endParaRPr lang="it-IT"/>
        </a:p>
      </dgm:t>
    </dgm:pt>
    <dgm:pt modelId="{959B1AE2-BEA1-491B-AEF8-7E12BFD622D1}" type="sibTrans" cxnId="{0C0B6F34-70AB-45AD-82CD-01E5164772DC}">
      <dgm:prSet/>
      <dgm:spPr/>
      <dgm:t>
        <a:bodyPr/>
        <a:lstStyle/>
        <a:p>
          <a:endParaRPr lang="it-IT"/>
        </a:p>
      </dgm:t>
    </dgm:pt>
    <dgm:pt modelId="{1ED7B995-E26C-45C4-8CC8-70A4090CB01A}">
      <dgm:prSet phldrT="[Testo]"/>
      <dgm:spPr/>
      <dgm:t>
        <a:bodyPr/>
        <a:lstStyle/>
        <a:p>
          <a:r>
            <a:rPr lang="en-US" b="1" baseline="0" noProof="0" dirty="0" smtClean="0">
              <a:solidFill>
                <a:schemeClr val="bg2">
                  <a:lumMod val="50000"/>
                </a:schemeClr>
              </a:solidFill>
            </a:rPr>
            <a:t>Relevant stakeholders</a:t>
          </a:r>
          <a:endParaRPr lang="en-US" b="1" baseline="0" noProof="0" dirty="0">
            <a:solidFill>
              <a:schemeClr val="bg2">
                <a:lumMod val="50000"/>
              </a:schemeClr>
            </a:solidFill>
          </a:endParaRPr>
        </a:p>
      </dgm:t>
    </dgm:pt>
    <dgm:pt modelId="{233BF371-AEEC-45E6-BB9C-FBD97D8BF3AA}" type="parTrans" cxnId="{9B36E2EA-E4C0-49E2-AD16-FEA367F4A051}">
      <dgm:prSet/>
      <dgm:spPr/>
      <dgm:t>
        <a:bodyPr/>
        <a:lstStyle/>
        <a:p>
          <a:endParaRPr lang="it-IT"/>
        </a:p>
      </dgm:t>
    </dgm:pt>
    <dgm:pt modelId="{03A2782F-6FB4-4F75-98E2-2F5979D06367}" type="sibTrans" cxnId="{9B36E2EA-E4C0-49E2-AD16-FEA367F4A051}">
      <dgm:prSet/>
      <dgm:spPr/>
      <dgm:t>
        <a:bodyPr/>
        <a:lstStyle/>
        <a:p>
          <a:endParaRPr lang="it-IT"/>
        </a:p>
      </dgm:t>
    </dgm:pt>
    <dgm:pt modelId="{E857AE13-39BD-4A8F-9D1A-269CDDB17A30}" type="pres">
      <dgm:prSet presAssocID="{E86D9E26-9FDD-479C-B119-3065E56CB89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0FF7A32-11A2-4F22-9599-61C6464D7C33}" type="pres">
      <dgm:prSet presAssocID="{2CA11D74-4BCD-4C9D-85DB-78C2D2ACD02D}" presName="dummy" presStyleCnt="0"/>
      <dgm:spPr/>
    </dgm:pt>
    <dgm:pt modelId="{4FD940A3-6180-4724-AD64-F9E1532B2403}" type="pres">
      <dgm:prSet presAssocID="{2CA11D74-4BCD-4C9D-85DB-78C2D2ACD02D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83B58CE-B0E3-4898-803E-44E44222CC6F}" type="pres">
      <dgm:prSet presAssocID="{0156CD26-07FC-4478-A0C2-8842E87C1283}" presName="sibTrans" presStyleLbl="node1" presStyleIdx="0" presStyleCnt="4"/>
      <dgm:spPr/>
      <dgm:t>
        <a:bodyPr/>
        <a:lstStyle/>
        <a:p>
          <a:endParaRPr lang="it-IT"/>
        </a:p>
      </dgm:t>
    </dgm:pt>
    <dgm:pt modelId="{E3D14E9F-DF96-4AB5-A6A9-D84A6628A317}" type="pres">
      <dgm:prSet presAssocID="{454038ED-8CDB-481B-8D9B-56D09A338BC3}" presName="dummy" presStyleCnt="0"/>
      <dgm:spPr/>
    </dgm:pt>
    <dgm:pt modelId="{D66DD7C3-9797-494B-A438-A6243AEA0B78}" type="pres">
      <dgm:prSet presAssocID="{454038ED-8CDB-481B-8D9B-56D09A338BC3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E1E4CC3-E912-4CCF-BF6D-62B0E926D8E7}" type="pres">
      <dgm:prSet presAssocID="{174DB5A8-C3BB-4B9A-87B4-42719007BBE2}" presName="sibTrans" presStyleLbl="node1" presStyleIdx="1" presStyleCnt="4"/>
      <dgm:spPr/>
      <dgm:t>
        <a:bodyPr/>
        <a:lstStyle/>
        <a:p>
          <a:endParaRPr lang="it-IT"/>
        </a:p>
      </dgm:t>
    </dgm:pt>
    <dgm:pt modelId="{6CED4BD9-DDAB-400F-9E99-65745CA926F2}" type="pres">
      <dgm:prSet presAssocID="{CD103C55-E37A-4E12-BE9B-B84F3D86433F}" presName="dummy" presStyleCnt="0"/>
      <dgm:spPr/>
    </dgm:pt>
    <dgm:pt modelId="{5BAD3CB9-AB0D-4D02-93FE-7876C484C736}" type="pres">
      <dgm:prSet presAssocID="{CD103C55-E37A-4E12-BE9B-B84F3D86433F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81B161A-5D50-4700-8F0E-092B0D5D98A4}" type="pres">
      <dgm:prSet presAssocID="{959B1AE2-BEA1-491B-AEF8-7E12BFD622D1}" presName="sibTrans" presStyleLbl="node1" presStyleIdx="2" presStyleCnt="4"/>
      <dgm:spPr/>
      <dgm:t>
        <a:bodyPr/>
        <a:lstStyle/>
        <a:p>
          <a:endParaRPr lang="it-IT"/>
        </a:p>
      </dgm:t>
    </dgm:pt>
    <dgm:pt modelId="{B10A6B01-FB70-4F57-BDF3-F14E75DE83EB}" type="pres">
      <dgm:prSet presAssocID="{1ED7B995-E26C-45C4-8CC8-70A4090CB01A}" presName="dummy" presStyleCnt="0"/>
      <dgm:spPr/>
    </dgm:pt>
    <dgm:pt modelId="{CCADC135-A547-4F08-BCE6-2B02F1AC2369}" type="pres">
      <dgm:prSet presAssocID="{1ED7B995-E26C-45C4-8CC8-70A4090CB01A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9761E8A-3DE6-4415-A5C1-0EFFEC1EF690}" type="pres">
      <dgm:prSet presAssocID="{03A2782F-6FB4-4F75-98E2-2F5979D06367}" presName="sibTrans" presStyleLbl="node1" presStyleIdx="3" presStyleCnt="4"/>
      <dgm:spPr/>
      <dgm:t>
        <a:bodyPr/>
        <a:lstStyle/>
        <a:p>
          <a:endParaRPr lang="it-IT"/>
        </a:p>
      </dgm:t>
    </dgm:pt>
  </dgm:ptLst>
  <dgm:cxnLst>
    <dgm:cxn modelId="{EF7DF5D9-2C03-4946-B5D5-4BC78E6A5F88}" type="presOf" srcId="{E86D9E26-9FDD-479C-B119-3065E56CB89D}" destId="{E857AE13-39BD-4A8F-9D1A-269CDDB17A30}" srcOrd="0" destOrd="0" presId="urn:microsoft.com/office/officeart/2005/8/layout/cycle1"/>
    <dgm:cxn modelId="{F5AF1D55-47E4-4830-9700-83B2276CD4DD}" srcId="{E86D9E26-9FDD-479C-B119-3065E56CB89D}" destId="{2CA11D74-4BCD-4C9D-85DB-78C2D2ACD02D}" srcOrd="0" destOrd="0" parTransId="{0FCC72D2-AAD2-438C-8395-124C58EE1403}" sibTransId="{0156CD26-07FC-4478-A0C2-8842E87C1283}"/>
    <dgm:cxn modelId="{1884C5D8-DB9A-4D1D-9DF1-C9E21BA3DC74}" type="presOf" srcId="{03A2782F-6FB4-4F75-98E2-2F5979D06367}" destId="{A9761E8A-3DE6-4415-A5C1-0EFFEC1EF690}" srcOrd="0" destOrd="0" presId="urn:microsoft.com/office/officeart/2005/8/layout/cycle1"/>
    <dgm:cxn modelId="{B8861C05-C5BB-4F86-ACFC-A380E82868F0}" type="presOf" srcId="{959B1AE2-BEA1-491B-AEF8-7E12BFD622D1}" destId="{381B161A-5D50-4700-8F0E-092B0D5D98A4}" srcOrd="0" destOrd="0" presId="urn:microsoft.com/office/officeart/2005/8/layout/cycle1"/>
    <dgm:cxn modelId="{BC8A02FE-5E58-4A4A-B154-19A8250EFD1F}" type="presOf" srcId="{0156CD26-07FC-4478-A0C2-8842E87C1283}" destId="{783B58CE-B0E3-4898-803E-44E44222CC6F}" srcOrd="0" destOrd="0" presId="urn:microsoft.com/office/officeart/2005/8/layout/cycle1"/>
    <dgm:cxn modelId="{5E5B163B-B15C-4097-BE41-34D715CC3CD2}" type="presOf" srcId="{1ED7B995-E26C-45C4-8CC8-70A4090CB01A}" destId="{CCADC135-A547-4F08-BCE6-2B02F1AC2369}" srcOrd="0" destOrd="0" presId="urn:microsoft.com/office/officeart/2005/8/layout/cycle1"/>
    <dgm:cxn modelId="{2E05EC5C-00E2-4515-815B-288CCE03893F}" srcId="{E86D9E26-9FDD-479C-B119-3065E56CB89D}" destId="{454038ED-8CDB-481B-8D9B-56D09A338BC3}" srcOrd="1" destOrd="0" parTransId="{3EA045C4-304D-4D2B-ABD8-67CF5CE7786D}" sibTransId="{174DB5A8-C3BB-4B9A-87B4-42719007BBE2}"/>
    <dgm:cxn modelId="{9B36E2EA-E4C0-49E2-AD16-FEA367F4A051}" srcId="{E86D9E26-9FDD-479C-B119-3065E56CB89D}" destId="{1ED7B995-E26C-45C4-8CC8-70A4090CB01A}" srcOrd="3" destOrd="0" parTransId="{233BF371-AEEC-45E6-BB9C-FBD97D8BF3AA}" sibTransId="{03A2782F-6FB4-4F75-98E2-2F5979D06367}"/>
    <dgm:cxn modelId="{6BD314E4-DBDC-413F-ADE0-C1759E5A6500}" type="presOf" srcId="{2CA11D74-4BCD-4C9D-85DB-78C2D2ACD02D}" destId="{4FD940A3-6180-4724-AD64-F9E1532B2403}" srcOrd="0" destOrd="0" presId="urn:microsoft.com/office/officeart/2005/8/layout/cycle1"/>
    <dgm:cxn modelId="{C313D569-B987-4DE2-94BF-0F72567D2B09}" type="presOf" srcId="{454038ED-8CDB-481B-8D9B-56D09A338BC3}" destId="{D66DD7C3-9797-494B-A438-A6243AEA0B78}" srcOrd="0" destOrd="0" presId="urn:microsoft.com/office/officeart/2005/8/layout/cycle1"/>
    <dgm:cxn modelId="{7FBC7B3E-00A9-41F0-8191-6CC02B13824E}" type="presOf" srcId="{CD103C55-E37A-4E12-BE9B-B84F3D86433F}" destId="{5BAD3CB9-AB0D-4D02-93FE-7876C484C736}" srcOrd="0" destOrd="0" presId="urn:microsoft.com/office/officeart/2005/8/layout/cycle1"/>
    <dgm:cxn modelId="{8A86B218-2DC8-4ECE-9306-BD2A8B74E01A}" type="presOf" srcId="{174DB5A8-C3BB-4B9A-87B4-42719007BBE2}" destId="{EE1E4CC3-E912-4CCF-BF6D-62B0E926D8E7}" srcOrd="0" destOrd="0" presId="urn:microsoft.com/office/officeart/2005/8/layout/cycle1"/>
    <dgm:cxn modelId="{0C0B6F34-70AB-45AD-82CD-01E5164772DC}" srcId="{E86D9E26-9FDD-479C-B119-3065E56CB89D}" destId="{CD103C55-E37A-4E12-BE9B-B84F3D86433F}" srcOrd="2" destOrd="0" parTransId="{510D3B2E-F98D-42BD-A4BE-1A1FEAC52F1A}" sibTransId="{959B1AE2-BEA1-491B-AEF8-7E12BFD622D1}"/>
    <dgm:cxn modelId="{70F17E7E-CDBF-4E8C-A62B-9AE64B7A3E2E}" type="presParOf" srcId="{E857AE13-39BD-4A8F-9D1A-269CDDB17A30}" destId="{00FF7A32-11A2-4F22-9599-61C6464D7C33}" srcOrd="0" destOrd="0" presId="urn:microsoft.com/office/officeart/2005/8/layout/cycle1"/>
    <dgm:cxn modelId="{A3DD5487-0F57-4BE2-87DD-B4D0FCB0C821}" type="presParOf" srcId="{E857AE13-39BD-4A8F-9D1A-269CDDB17A30}" destId="{4FD940A3-6180-4724-AD64-F9E1532B2403}" srcOrd="1" destOrd="0" presId="urn:microsoft.com/office/officeart/2005/8/layout/cycle1"/>
    <dgm:cxn modelId="{ACF0670C-CE48-491A-A874-0E8F0CA83CFB}" type="presParOf" srcId="{E857AE13-39BD-4A8F-9D1A-269CDDB17A30}" destId="{783B58CE-B0E3-4898-803E-44E44222CC6F}" srcOrd="2" destOrd="0" presId="urn:microsoft.com/office/officeart/2005/8/layout/cycle1"/>
    <dgm:cxn modelId="{57FE1826-07C3-4D4F-8750-C38BBF0EBA41}" type="presParOf" srcId="{E857AE13-39BD-4A8F-9D1A-269CDDB17A30}" destId="{E3D14E9F-DF96-4AB5-A6A9-D84A6628A317}" srcOrd="3" destOrd="0" presId="urn:microsoft.com/office/officeart/2005/8/layout/cycle1"/>
    <dgm:cxn modelId="{11901F08-9718-4D14-A0AF-8EEE891CFF70}" type="presParOf" srcId="{E857AE13-39BD-4A8F-9D1A-269CDDB17A30}" destId="{D66DD7C3-9797-494B-A438-A6243AEA0B78}" srcOrd="4" destOrd="0" presId="urn:microsoft.com/office/officeart/2005/8/layout/cycle1"/>
    <dgm:cxn modelId="{AACF6E27-2D03-4434-A2CB-4DD9A46392CF}" type="presParOf" srcId="{E857AE13-39BD-4A8F-9D1A-269CDDB17A30}" destId="{EE1E4CC3-E912-4CCF-BF6D-62B0E926D8E7}" srcOrd="5" destOrd="0" presId="urn:microsoft.com/office/officeart/2005/8/layout/cycle1"/>
    <dgm:cxn modelId="{2911459A-FC8F-4D3C-BE37-DDCDEBAB8FBC}" type="presParOf" srcId="{E857AE13-39BD-4A8F-9D1A-269CDDB17A30}" destId="{6CED4BD9-DDAB-400F-9E99-65745CA926F2}" srcOrd="6" destOrd="0" presId="urn:microsoft.com/office/officeart/2005/8/layout/cycle1"/>
    <dgm:cxn modelId="{89AD883B-B44D-4FF2-A831-1419DDD3345B}" type="presParOf" srcId="{E857AE13-39BD-4A8F-9D1A-269CDDB17A30}" destId="{5BAD3CB9-AB0D-4D02-93FE-7876C484C736}" srcOrd="7" destOrd="0" presId="urn:microsoft.com/office/officeart/2005/8/layout/cycle1"/>
    <dgm:cxn modelId="{D594ED2D-1A4E-47F3-89EA-3462D2A4E0F2}" type="presParOf" srcId="{E857AE13-39BD-4A8F-9D1A-269CDDB17A30}" destId="{381B161A-5D50-4700-8F0E-092B0D5D98A4}" srcOrd="8" destOrd="0" presId="urn:microsoft.com/office/officeart/2005/8/layout/cycle1"/>
    <dgm:cxn modelId="{0FD3B770-AC58-46B4-9C73-F6D92B782C51}" type="presParOf" srcId="{E857AE13-39BD-4A8F-9D1A-269CDDB17A30}" destId="{B10A6B01-FB70-4F57-BDF3-F14E75DE83EB}" srcOrd="9" destOrd="0" presId="urn:microsoft.com/office/officeart/2005/8/layout/cycle1"/>
    <dgm:cxn modelId="{B40CD89F-A3D4-46BF-A7F9-71EB43BEF079}" type="presParOf" srcId="{E857AE13-39BD-4A8F-9D1A-269CDDB17A30}" destId="{CCADC135-A547-4F08-BCE6-2B02F1AC2369}" srcOrd="10" destOrd="0" presId="urn:microsoft.com/office/officeart/2005/8/layout/cycle1"/>
    <dgm:cxn modelId="{98027882-1250-4C71-A9AF-C649F973E47F}" type="presParOf" srcId="{E857AE13-39BD-4A8F-9D1A-269CDDB17A30}" destId="{A9761E8A-3DE6-4415-A5C1-0EFFEC1EF690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269C34-2789-468C-93CC-5E524AF87A2A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062E97-717C-4CA5-9735-2F3325779C23}">
      <dsp:nvSpPr>
        <dsp:cNvPr id="0" name=""/>
        <dsp:cNvSpPr/>
      </dsp:nvSpPr>
      <dsp:spPr>
        <a:xfrm>
          <a:off x="1785" y="1219199"/>
          <a:ext cx="1075134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smtClean="0"/>
            <a:t>Contract signature and kick-off meeting</a:t>
          </a:r>
          <a:endParaRPr lang="en-US" sz="1400" b="1" kern="1200" noProof="0"/>
        </a:p>
      </dsp:txBody>
      <dsp:txXfrm>
        <a:off x="54269" y="1271683"/>
        <a:ext cx="970166" cy="1520632"/>
      </dsp:txXfrm>
    </dsp:sp>
    <dsp:sp modelId="{071B7C47-025A-4CAE-B062-6995DFDBE2AA}">
      <dsp:nvSpPr>
        <dsp:cNvPr id="0" name=""/>
        <dsp:cNvSpPr/>
      </dsp:nvSpPr>
      <dsp:spPr>
        <a:xfrm>
          <a:off x="1284695" y="1219199"/>
          <a:ext cx="1075134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smtClean="0"/>
            <a:t>Inception Report</a:t>
          </a:r>
          <a:endParaRPr lang="en-US" sz="1400" b="1" kern="1200" noProof="0"/>
        </a:p>
      </dsp:txBody>
      <dsp:txXfrm>
        <a:off x="1337179" y="1271683"/>
        <a:ext cx="970166" cy="1520632"/>
      </dsp:txXfrm>
    </dsp:sp>
    <dsp:sp modelId="{4F8352C2-B977-4BA7-98CA-81F9F74D41E2}">
      <dsp:nvSpPr>
        <dsp:cNvPr id="0" name=""/>
        <dsp:cNvSpPr/>
      </dsp:nvSpPr>
      <dsp:spPr>
        <a:xfrm>
          <a:off x="2510432" y="1219199"/>
          <a:ext cx="1075134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smtClean="0"/>
            <a:t>Indicators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smtClean="0"/>
            <a:t>Report</a:t>
          </a:r>
          <a:endParaRPr lang="en-US" sz="1400" b="1" kern="1200" noProof="0"/>
        </a:p>
      </dsp:txBody>
      <dsp:txXfrm>
        <a:off x="2562916" y="1271683"/>
        <a:ext cx="970166" cy="1520632"/>
      </dsp:txXfrm>
    </dsp:sp>
    <dsp:sp modelId="{FA56EEE8-9071-444D-B0C2-ADE89D331C56}">
      <dsp:nvSpPr>
        <dsp:cNvPr id="0" name=""/>
        <dsp:cNvSpPr/>
      </dsp:nvSpPr>
      <dsp:spPr>
        <a:xfrm>
          <a:off x="3764756" y="1219199"/>
          <a:ext cx="1075134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smtClean="0"/>
            <a:t>Final Report 1° Draft</a:t>
          </a:r>
          <a:endParaRPr lang="en-US" sz="1400" b="1" kern="1200" noProof="0"/>
        </a:p>
      </dsp:txBody>
      <dsp:txXfrm>
        <a:off x="3817240" y="1271683"/>
        <a:ext cx="970166" cy="1520632"/>
      </dsp:txXfrm>
    </dsp:sp>
    <dsp:sp modelId="{A093F585-D990-411C-81CE-5C6135F1A2BB}">
      <dsp:nvSpPr>
        <dsp:cNvPr id="0" name=""/>
        <dsp:cNvSpPr/>
      </dsp:nvSpPr>
      <dsp:spPr>
        <a:xfrm>
          <a:off x="5019079" y="1219199"/>
          <a:ext cx="1075134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smtClean="0"/>
            <a:t>Draft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smtClean="0"/>
            <a:t>Final Report</a:t>
          </a:r>
          <a:endParaRPr lang="en-US" sz="1400" b="1" kern="1200" noProof="0"/>
        </a:p>
      </dsp:txBody>
      <dsp:txXfrm>
        <a:off x="5071563" y="1271683"/>
        <a:ext cx="970166" cy="15206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269C34-2789-468C-93CC-5E524AF87A2A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062E97-717C-4CA5-9735-2F3325779C23}">
      <dsp:nvSpPr>
        <dsp:cNvPr id="0" name=""/>
        <dsp:cNvSpPr/>
      </dsp:nvSpPr>
      <dsp:spPr>
        <a:xfrm>
          <a:off x="1785" y="1219199"/>
          <a:ext cx="1075134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smtClean="0"/>
            <a:t>Contract signature and kick-off meeting</a:t>
          </a:r>
          <a:endParaRPr lang="en-US" sz="1400" b="1" kern="1200" noProof="0"/>
        </a:p>
      </dsp:txBody>
      <dsp:txXfrm>
        <a:off x="54269" y="1271683"/>
        <a:ext cx="970166" cy="1520632"/>
      </dsp:txXfrm>
    </dsp:sp>
    <dsp:sp modelId="{071B7C47-025A-4CAE-B062-6995DFDBE2AA}">
      <dsp:nvSpPr>
        <dsp:cNvPr id="0" name=""/>
        <dsp:cNvSpPr/>
      </dsp:nvSpPr>
      <dsp:spPr>
        <a:xfrm>
          <a:off x="1284695" y="1219199"/>
          <a:ext cx="1075134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smtClean="0"/>
            <a:t>Inception Report</a:t>
          </a:r>
          <a:endParaRPr lang="en-US" sz="1400" b="1" kern="1200" noProof="0"/>
        </a:p>
      </dsp:txBody>
      <dsp:txXfrm>
        <a:off x="1337179" y="1271683"/>
        <a:ext cx="970166" cy="1520632"/>
      </dsp:txXfrm>
    </dsp:sp>
    <dsp:sp modelId="{4F8352C2-B977-4BA7-98CA-81F9F74D41E2}">
      <dsp:nvSpPr>
        <dsp:cNvPr id="0" name=""/>
        <dsp:cNvSpPr/>
      </dsp:nvSpPr>
      <dsp:spPr>
        <a:xfrm>
          <a:off x="2510432" y="1219199"/>
          <a:ext cx="1075134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/>
            <a:t>Scoping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/>
            <a:t>Report</a:t>
          </a:r>
          <a:endParaRPr lang="en-US" sz="1400" b="1" kern="1200" noProof="0" dirty="0"/>
        </a:p>
      </dsp:txBody>
      <dsp:txXfrm>
        <a:off x="2562916" y="1271683"/>
        <a:ext cx="970166" cy="1520632"/>
      </dsp:txXfrm>
    </dsp:sp>
    <dsp:sp modelId="{FA56EEE8-9071-444D-B0C2-ADE89D331C56}">
      <dsp:nvSpPr>
        <dsp:cNvPr id="0" name=""/>
        <dsp:cNvSpPr/>
      </dsp:nvSpPr>
      <dsp:spPr>
        <a:xfrm>
          <a:off x="3764756" y="1219199"/>
          <a:ext cx="1075134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/>
            <a:t>Consultations on Scoping Report</a:t>
          </a:r>
          <a:endParaRPr lang="en-US" sz="1400" b="1" kern="1200" noProof="0" dirty="0"/>
        </a:p>
      </dsp:txBody>
      <dsp:txXfrm>
        <a:off x="3817240" y="1271683"/>
        <a:ext cx="970166" cy="1520632"/>
      </dsp:txXfrm>
    </dsp:sp>
    <dsp:sp modelId="{A093F585-D990-411C-81CE-5C6135F1A2BB}">
      <dsp:nvSpPr>
        <dsp:cNvPr id="0" name=""/>
        <dsp:cNvSpPr/>
      </dsp:nvSpPr>
      <dsp:spPr>
        <a:xfrm>
          <a:off x="5019079" y="1219199"/>
          <a:ext cx="1075134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/>
            <a:t>Environmental Report</a:t>
          </a:r>
          <a:endParaRPr lang="en-US" sz="1400" b="1" kern="1200" noProof="0" dirty="0"/>
        </a:p>
      </dsp:txBody>
      <dsp:txXfrm>
        <a:off x="5071563" y="1271683"/>
        <a:ext cx="970166" cy="15206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D940A3-6180-4724-AD64-F9E1532B2403}">
      <dsp:nvSpPr>
        <dsp:cNvPr id="0" name=""/>
        <dsp:cNvSpPr/>
      </dsp:nvSpPr>
      <dsp:spPr>
        <a:xfrm>
          <a:off x="3551358" y="90962"/>
          <a:ext cx="1437679" cy="1437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baseline="0" noProof="0" dirty="0" smtClean="0">
              <a:solidFill>
                <a:schemeClr val="bg2">
                  <a:lumMod val="50000"/>
                </a:schemeClr>
              </a:solidFill>
            </a:rPr>
            <a:t>Managing Authority</a:t>
          </a:r>
          <a:endParaRPr lang="en-US" sz="1600" b="1" kern="1200" baseline="0" noProof="0" dirty="0">
            <a:solidFill>
              <a:schemeClr val="bg2">
                <a:lumMod val="50000"/>
              </a:schemeClr>
            </a:solidFill>
          </a:endParaRPr>
        </a:p>
      </dsp:txBody>
      <dsp:txXfrm>
        <a:off x="3551358" y="90962"/>
        <a:ext cx="1437679" cy="1437679"/>
      </dsp:txXfrm>
    </dsp:sp>
    <dsp:sp modelId="{783B58CE-B0E3-4898-803E-44E44222CC6F}">
      <dsp:nvSpPr>
        <dsp:cNvPr id="0" name=""/>
        <dsp:cNvSpPr/>
      </dsp:nvSpPr>
      <dsp:spPr>
        <a:xfrm>
          <a:off x="1015841" y="-158"/>
          <a:ext cx="4064317" cy="4064317"/>
        </a:xfrm>
        <a:prstGeom prst="circularArrow">
          <a:avLst>
            <a:gd name="adj1" fmla="val 6898"/>
            <a:gd name="adj2" fmla="val 465012"/>
            <a:gd name="adj3" fmla="val 550847"/>
            <a:gd name="adj4" fmla="val 20584141"/>
            <a:gd name="adj5" fmla="val 804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6DD7C3-9797-494B-A438-A6243AEA0B78}">
      <dsp:nvSpPr>
        <dsp:cNvPr id="0" name=""/>
        <dsp:cNvSpPr/>
      </dsp:nvSpPr>
      <dsp:spPr>
        <a:xfrm>
          <a:off x="3551358" y="2535358"/>
          <a:ext cx="1437679" cy="1437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baseline="0" noProof="0" dirty="0" smtClean="0">
              <a:solidFill>
                <a:schemeClr val="bg2">
                  <a:lumMod val="50000"/>
                </a:schemeClr>
              </a:solidFill>
            </a:rPr>
            <a:t>Programming</a:t>
          </a:r>
          <a:r>
            <a:rPr lang="en-US" sz="1600" kern="1200" noProof="0" dirty="0" smtClean="0"/>
            <a:t> </a:t>
          </a:r>
          <a:r>
            <a:rPr lang="en-US" sz="1600" b="1" kern="1200" baseline="0" noProof="0" dirty="0" smtClean="0">
              <a:solidFill>
                <a:schemeClr val="bg2">
                  <a:lumMod val="50000"/>
                </a:schemeClr>
              </a:solidFill>
            </a:rPr>
            <a:t>team</a:t>
          </a:r>
          <a:endParaRPr lang="en-US" sz="1600" b="1" kern="1200" baseline="0" noProof="0" dirty="0">
            <a:solidFill>
              <a:schemeClr val="bg2">
                <a:lumMod val="50000"/>
              </a:schemeClr>
            </a:solidFill>
          </a:endParaRPr>
        </a:p>
      </dsp:txBody>
      <dsp:txXfrm>
        <a:off x="3551358" y="2535358"/>
        <a:ext cx="1437679" cy="1437679"/>
      </dsp:txXfrm>
    </dsp:sp>
    <dsp:sp modelId="{EE1E4CC3-E912-4CCF-BF6D-62B0E926D8E7}">
      <dsp:nvSpPr>
        <dsp:cNvPr id="0" name=""/>
        <dsp:cNvSpPr/>
      </dsp:nvSpPr>
      <dsp:spPr>
        <a:xfrm>
          <a:off x="1015841" y="-158"/>
          <a:ext cx="4064317" cy="4064317"/>
        </a:xfrm>
        <a:prstGeom prst="circularArrow">
          <a:avLst>
            <a:gd name="adj1" fmla="val 6898"/>
            <a:gd name="adj2" fmla="val 465012"/>
            <a:gd name="adj3" fmla="val 5950847"/>
            <a:gd name="adj4" fmla="val 4384141"/>
            <a:gd name="adj5" fmla="val 804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AD3CB9-AB0D-4D02-93FE-7876C484C736}">
      <dsp:nvSpPr>
        <dsp:cNvPr id="0" name=""/>
        <dsp:cNvSpPr/>
      </dsp:nvSpPr>
      <dsp:spPr>
        <a:xfrm>
          <a:off x="1106962" y="2535358"/>
          <a:ext cx="1437679" cy="1437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baseline="0" noProof="0" dirty="0" smtClean="0">
              <a:solidFill>
                <a:schemeClr val="bg2">
                  <a:lumMod val="50000"/>
                </a:schemeClr>
              </a:solidFill>
            </a:rPr>
            <a:t>Joint Working Group</a:t>
          </a:r>
          <a:endParaRPr lang="en-US" sz="1600" b="1" kern="1200" baseline="0" noProof="0" dirty="0">
            <a:solidFill>
              <a:schemeClr val="bg2">
                <a:lumMod val="50000"/>
              </a:schemeClr>
            </a:solidFill>
          </a:endParaRPr>
        </a:p>
      </dsp:txBody>
      <dsp:txXfrm>
        <a:off x="1106962" y="2535358"/>
        <a:ext cx="1437679" cy="1437679"/>
      </dsp:txXfrm>
    </dsp:sp>
    <dsp:sp modelId="{381B161A-5D50-4700-8F0E-092B0D5D98A4}">
      <dsp:nvSpPr>
        <dsp:cNvPr id="0" name=""/>
        <dsp:cNvSpPr/>
      </dsp:nvSpPr>
      <dsp:spPr>
        <a:xfrm>
          <a:off x="1015841" y="-158"/>
          <a:ext cx="4064317" cy="4064317"/>
        </a:xfrm>
        <a:prstGeom prst="circularArrow">
          <a:avLst>
            <a:gd name="adj1" fmla="val 6898"/>
            <a:gd name="adj2" fmla="val 465012"/>
            <a:gd name="adj3" fmla="val 11350847"/>
            <a:gd name="adj4" fmla="val 9784141"/>
            <a:gd name="adj5" fmla="val 804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ADC135-A547-4F08-BCE6-2B02F1AC2369}">
      <dsp:nvSpPr>
        <dsp:cNvPr id="0" name=""/>
        <dsp:cNvSpPr/>
      </dsp:nvSpPr>
      <dsp:spPr>
        <a:xfrm>
          <a:off x="1106962" y="90962"/>
          <a:ext cx="1437679" cy="1437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baseline="0" noProof="0" dirty="0" smtClean="0">
              <a:solidFill>
                <a:schemeClr val="bg2">
                  <a:lumMod val="50000"/>
                </a:schemeClr>
              </a:solidFill>
            </a:rPr>
            <a:t>Relevant stakeholders</a:t>
          </a:r>
          <a:endParaRPr lang="en-US" sz="1600" b="1" kern="1200" baseline="0" noProof="0" dirty="0">
            <a:solidFill>
              <a:schemeClr val="bg2">
                <a:lumMod val="50000"/>
              </a:schemeClr>
            </a:solidFill>
          </a:endParaRPr>
        </a:p>
      </dsp:txBody>
      <dsp:txXfrm>
        <a:off x="1106962" y="90962"/>
        <a:ext cx="1437679" cy="1437679"/>
      </dsp:txXfrm>
    </dsp:sp>
    <dsp:sp modelId="{A9761E8A-3DE6-4415-A5C1-0EFFEC1EF690}">
      <dsp:nvSpPr>
        <dsp:cNvPr id="0" name=""/>
        <dsp:cNvSpPr/>
      </dsp:nvSpPr>
      <dsp:spPr>
        <a:xfrm>
          <a:off x="1015841" y="-158"/>
          <a:ext cx="4064317" cy="4064317"/>
        </a:xfrm>
        <a:prstGeom prst="circularArrow">
          <a:avLst>
            <a:gd name="adj1" fmla="val 6898"/>
            <a:gd name="adj2" fmla="val 465012"/>
            <a:gd name="adj3" fmla="val 16750847"/>
            <a:gd name="adj4" fmla="val 15184141"/>
            <a:gd name="adj5" fmla="val 804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B2BAB11-8444-48F5-A748-935DF226D33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7567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4FFC268-315E-41B2-8A82-FD0E42C7A85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4447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75" y="9525"/>
            <a:ext cx="4691063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9" descr="Sfondo_ross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916"/>
          <a:stretch>
            <a:fillRect/>
          </a:stretch>
        </p:blipFill>
        <p:spPr bwMode="auto">
          <a:xfrm>
            <a:off x="0" y="3284538"/>
            <a:ext cx="9144000" cy="3570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6"/>
          <p:cNvSpPr>
            <a:spLocks noChangeArrowheads="1"/>
          </p:cNvSpPr>
          <p:nvPr userDrawn="1"/>
        </p:nvSpPr>
        <p:spPr bwMode="auto">
          <a:xfrm>
            <a:off x="8185150" y="3933825"/>
            <a:ext cx="71438" cy="714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" name="Rectangle 18"/>
          <p:cNvSpPr>
            <a:spLocks noChangeArrowheads="1"/>
          </p:cNvSpPr>
          <p:nvPr userDrawn="1"/>
        </p:nvSpPr>
        <p:spPr bwMode="auto">
          <a:xfrm>
            <a:off x="8185150" y="5445125"/>
            <a:ext cx="71438" cy="714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43213" y="4005064"/>
            <a:ext cx="5557837" cy="1295400"/>
          </a:xfrm>
        </p:spPr>
        <p:txBody>
          <a:bodyPr anchor="t"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noProof="0" smtClean="0"/>
              <a:t>Fare clic per modificare lo stile del titolo</a:t>
            </a:r>
            <a:endParaRPr lang="it-IT" noProof="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43213" y="5516563"/>
            <a:ext cx="5559425" cy="1152525"/>
          </a:xfrm>
          <a:prstGeom prst="rect">
            <a:avLst/>
          </a:prstGeom>
        </p:spPr>
        <p:txBody>
          <a:bodyPr/>
          <a:lstStyle>
            <a:lvl1pPr marL="0" indent="0" algn="r">
              <a:buFont typeface="Wingdings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it-IT" noProof="0" smtClean="0"/>
              <a:t>Fare clic per modificare lo stile del sottotitolo dello schema</a:t>
            </a:r>
            <a:endParaRPr lang="it-IT" noProof="0" dirty="0" smtClean="0"/>
          </a:p>
        </p:txBody>
      </p:sp>
      <p:pic>
        <p:nvPicPr>
          <p:cNvPr id="16" name="Picture 28" descr="Logo_rosso_scomposto5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863" y="188913"/>
            <a:ext cx="3937000" cy="2620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0628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uot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9" descr="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75" y="9525"/>
            <a:ext cx="4691063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83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 Colo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3106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0" y="3429000"/>
            <a:ext cx="8604250" cy="3429000"/>
          </a:xfrm>
          <a:prstGeom prst="rect">
            <a:avLst/>
          </a:prstGeom>
          <a:solidFill>
            <a:srgbClr val="6C6F7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8194675" y="5368925"/>
            <a:ext cx="71438" cy="714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" name="Text Box 7"/>
          <p:cNvSpPr txBox="1">
            <a:spLocks noChangeArrowheads="1"/>
          </p:cNvSpPr>
          <p:nvPr userDrawn="1"/>
        </p:nvSpPr>
        <p:spPr bwMode="auto">
          <a:xfrm>
            <a:off x="5132388" y="5459413"/>
            <a:ext cx="3243262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D4D4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15000"/>
              </a:lnSpc>
            </a:pPr>
            <a:r>
              <a:rPr lang="it-IT" sz="1000" dirty="0">
                <a:solidFill>
                  <a:schemeClr val="bg1"/>
                </a:solidFill>
              </a:rPr>
              <a:t>LATTANZIO GROUP</a:t>
            </a:r>
          </a:p>
          <a:p>
            <a:pPr algn="r" eaLnBrk="1" hangingPunct="1">
              <a:lnSpc>
                <a:spcPct val="115000"/>
              </a:lnSpc>
            </a:pPr>
            <a:r>
              <a:rPr lang="it-IT" sz="1000" i="1" dirty="0">
                <a:solidFill>
                  <a:schemeClr val="bg1"/>
                </a:solidFill>
              </a:rPr>
              <a:t>Head Office  </a:t>
            </a:r>
            <a:r>
              <a:rPr lang="it-IT" sz="1000" dirty="0">
                <a:solidFill>
                  <a:schemeClr val="bg1"/>
                </a:solidFill>
              </a:rPr>
              <a:t>Via Nazionale, 89A – 00814 Roma (Italia)</a:t>
            </a:r>
          </a:p>
          <a:p>
            <a:pPr algn="r" eaLnBrk="1" hangingPunct="1">
              <a:lnSpc>
                <a:spcPct val="115000"/>
              </a:lnSpc>
            </a:pPr>
            <a:r>
              <a:rPr lang="it-IT" sz="1000" dirty="0">
                <a:solidFill>
                  <a:schemeClr val="bg1"/>
                </a:solidFill>
              </a:rPr>
              <a:t>Tel. +39 06 58300195 – fax +39 06 5813174</a:t>
            </a:r>
          </a:p>
          <a:p>
            <a:pPr algn="r" eaLnBrk="1" hangingPunct="1">
              <a:lnSpc>
                <a:spcPct val="115000"/>
              </a:lnSpc>
            </a:pPr>
            <a:r>
              <a:rPr lang="it-IT" sz="1000" dirty="0">
                <a:solidFill>
                  <a:schemeClr val="bg1"/>
                </a:solidFill>
              </a:rPr>
              <a:t>www.lattanziogroup.eu</a:t>
            </a:r>
          </a:p>
          <a:p>
            <a:pPr algn="r" eaLnBrk="1" hangingPunct="1">
              <a:lnSpc>
                <a:spcPct val="115000"/>
              </a:lnSpc>
            </a:pPr>
            <a:r>
              <a:rPr lang="it-IT" sz="1000" dirty="0">
                <a:solidFill>
                  <a:schemeClr val="bg1"/>
                </a:solidFill>
              </a:rPr>
              <a:t>info@lattanziogroup.eu</a:t>
            </a:r>
          </a:p>
        </p:txBody>
      </p:sp>
      <p:pic>
        <p:nvPicPr>
          <p:cNvPr id="14" name="Immagin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913" y="1412776"/>
            <a:ext cx="3854449" cy="1341920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904" y="1376872"/>
            <a:ext cx="2298675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197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75" y="9525"/>
            <a:ext cx="4691063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01" y="3284538"/>
            <a:ext cx="9138197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6"/>
          <p:cNvSpPr>
            <a:spLocks noChangeArrowheads="1"/>
          </p:cNvSpPr>
          <p:nvPr userDrawn="1"/>
        </p:nvSpPr>
        <p:spPr bwMode="auto">
          <a:xfrm>
            <a:off x="8185150" y="3933825"/>
            <a:ext cx="71438" cy="714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7" name="Rectangle 18"/>
          <p:cNvSpPr>
            <a:spLocks noChangeArrowheads="1"/>
          </p:cNvSpPr>
          <p:nvPr userDrawn="1"/>
        </p:nvSpPr>
        <p:spPr bwMode="auto">
          <a:xfrm>
            <a:off x="8185150" y="5445125"/>
            <a:ext cx="71438" cy="714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43213" y="4005064"/>
            <a:ext cx="5557837" cy="1295400"/>
          </a:xfrm>
        </p:spPr>
        <p:txBody>
          <a:bodyPr anchor="t"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noProof="0" smtClean="0"/>
              <a:t>Fare clic per modificare lo stile del titolo</a:t>
            </a:r>
            <a:endParaRPr lang="it-IT" noProof="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43213" y="5516563"/>
            <a:ext cx="5559425" cy="1152525"/>
          </a:xfrm>
          <a:prstGeom prst="rect">
            <a:avLst/>
          </a:prstGeom>
        </p:spPr>
        <p:txBody>
          <a:bodyPr/>
          <a:lstStyle>
            <a:lvl1pPr marL="0" indent="0" algn="r">
              <a:buFont typeface="Wingdings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it-IT" noProof="0" smtClean="0"/>
              <a:t>Fare clic per modificare lo stile del sottotitolo dello schema</a:t>
            </a:r>
            <a:endParaRPr lang="it-IT" noProof="0" dirty="0" smtClean="0"/>
          </a:p>
        </p:txBody>
      </p: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567612"/>
            <a:ext cx="4927246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659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95536" y="1125538"/>
            <a:ext cx="8389690" cy="525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fld id="{DB160C45-11D1-434A-AA22-95CD91E65DBF}" type="slidenum">
              <a:rPr>
                <a:solidFill>
                  <a:prstClr val="black">
                    <a:tint val="75000"/>
                  </a:prstClr>
                </a:solidFill>
              </a:rPr>
              <a:pPr algn="l"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488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747963"/>
            <a:ext cx="8391600" cy="1362075"/>
          </a:xfrm>
        </p:spPr>
        <p:txBody>
          <a:bodyPr anchor="t"/>
          <a:lstStyle>
            <a:lvl1pPr algn="l">
              <a:defRPr sz="2800" b="0" cap="none">
                <a:solidFill>
                  <a:srgbClr val="6C6F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5536" y="4161061"/>
            <a:ext cx="8391600" cy="150018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>
                <a:solidFill>
                  <a:srgbClr val="4D4D4D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742580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 Colo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747963"/>
            <a:ext cx="8391600" cy="1362075"/>
          </a:xfrm>
        </p:spPr>
        <p:txBody>
          <a:bodyPr anchor="t"/>
          <a:lstStyle>
            <a:lvl1pPr algn="l">
              <a:defRPr sz="2800" b="0" cap="none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5536" y="4161061"/>
            <a:ext cx="8391600" cy="150018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66751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95535" y="1125538"/>
            <a:ext cx="4104457" cy="5256212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2339975" y="0"/>
            <a:ext cx="5761038" cy="89693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10" name="Segnaposto contenuto 2"/>
          <p:cNvSpPr>
            <a:spLocks noGrp="1"/>
          </p:cNvSpPr>
          <p:nvPr>
            <p:ph sz="half" idx="13"/>
          </p:nvPr>
        </p:nvSpPr>
        <p:spPr>
          <a:xfrm>
            <a:off x="4644008" y="1124744"/>
            <a:ext cx="4104457" cy="5256212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l"/>
            <a:fld id="{DB160C45-11D1-434A-AA22-95CD91E65DBF}" type="slidenum">
              <a:rPr>
                <a:solidFill>
                  <a:prstClr val="black">
                    <a:tint val="75000"/>
                  </a:prstClr>
                </a:solidFill>
              </a:rPr>
              <a:pPr algn="l"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696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5536" y="1124744"/>
            <a:ext cx="4101852" cy="105013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125538"/>
            <a:ext cx="4103439" cy="105013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itolo 1"/>
          <p:cNvSpPr>
            <a:spLocks noGrp="1"/>
          </p:cNvSpPr>
          <p:nvPr>
            <p:ph type="title"/>
          </p:nvPr>
        </p:nvSpPr>
        <p:spPr>
          <a:xfrm>
            <a:off x="2339975" y="0"/>
            <a:ext cx="5761038" cy="89693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11" name="Segnaposto contenuto 2"/>
          <p:cNvSpPr>
            <a:spLocks noGrp="1"/>
          </p:cNvSpPr>
          <p:nvPr>
            <p:ph sz="half" idx="13"/>
          </p:nvPr>
        </p:nvSpPr>
        <p:spPr>
          <a:xfrm>
            <a:off x="395535" y="2204864"/>
            <a:ext cx="4104457" cy="4176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it-IT" dirty="0" smtClean="0"/>
            </a:lvl1pPr>
            <a:lvl2pPr>
              <a:defRPr lang="it-IT" sz="1800" dirty="0" smtClean="0"/>
            </a:lvl2pPr>
            <a:lvl3pPr>
              <a:defRPr lang="it-IT" dirty="0" smtClean="0"/>
            </a:lvl3pPr>
            <a:lvl4pPr>
              <a:defRPr lang="it-IT" dirty="0" smtClean="0"/>
            </a:lvl4pPr>
            <a:lvl5pPr>
              <a:defRPr lang="it-IT" dirty="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12" name="Segnaposto contenuto 2"/>
          <p:cNvSpPr>
            <a:spLocks noGrp="1"/>
          </p:cNvSpPr>
          <p:nvPr>
            <p:ph sz="half" idx="14"/>
          </p:nvPr>
        </p:nvSpPr>
        <p:spPr>
          <a:xfrm>
            <a:off x="4644008" y="2204864"/>
            <a:ext cx="4104457" cy="4176886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8687"/>
              </a:buClr>
              <a:defRPr lang="it-IT" sz="2000" dirty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8687"/>
              </a:buClr>
              <a:defRPr lang="it-IT" sz="1800" dirty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8687"/>
              </a:buClr>
              <a:defRPr lang="it-IT" sz="1600" dirty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8687"/>
              </a:buClr>
              <a:defRPr lang="it-IT" sz="1400" dirty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8687"/>
              </a:buClr>
              <a:defRPr lang="it-IT" sz="1400" dirty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l"/>
            <a:fld id="{DB160C45-11D1-434A-AA22-95CD91E65DBF}" type="slidenum">
              <a:rPr>
                <a:solidFill>
                  <a:prstClr val="black">
                    <a:tint val="75000"/>
                  </a:prstClr>
                </a:solidFill>
              </a:rPr>
              <a:pPr algn="l"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104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28642" y="1124744"/>
            <a:ext cx="5256584" cy="52560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95536" y="1124744"/>
            <a:ext cx="3008313" cy="525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2339975" y="0"/>
            <a:ext cx="5761038" cy="89693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fld id="{DB160C45-11D1-434A-AA22-95CD91E65DBF}" type="slidenum">
              <a:rPr>
                <a:solidFill>
                  <a:prstClr val="black">
                    <a:tint val="75000"/>
                  </a:prstClr>
                </a:solidFill>
              </a:rPr>
              <a:pPr algn="l"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374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95536" y="1125538"/>
            <a:ext cx="8389690" cy="525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fld id="{DB160C45-11D1-434A-AA22-95CD91E65DBF}" type="slidenum">
              <a:rPr lang="it-IT" smtClean="0"/>
              <a:pPr algn="l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2694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1124744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0139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2339975" y="0"/>
            <a:ext cx="5761038" cy="89693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fld id="{DB160C45-11D1-434A-AA22-95CD91E65DBF}" type="slidenum">
              <a:rPr>
                <a:solidFill>
                  <a:prstClr val="black">
                    <a:tint val="75000"/>
                  </a:prstClr>
                </a:solidFill>
              </a:rPr>
              <a:pPr algn="l"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12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2339975" y="0"/>
            <a:ext cx="5761038" cy="89693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fld id="{DB160C45-11D1-434A-AA22-95CD91E65DBF}" type="slidenum">
              <a:rPr>
                <a:solidFill>
                  <a:prstClr val="black">
                    <a:tint val="75000"/>
                  </a:prstClr>
                </a:solidFill>
              </a:rPr>
              <a:pPr algn="l"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396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uot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9" descr="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75" y="9525"/>
            <a:ext cx="4691063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0793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 Colo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2910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0" y="3429000"/>
            <a:ext cx="8604250" cy="3429000"/>
          </a:xfrm>
          <a:prstGeom prst="rect">
            <a:avLst/>
          </a:prstGeom>
          <a:solidFill>
            <a:srgbClr val="6C6F7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8194675" y="5368925"/>
            <a:ext cx="71438" cy="714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 userDrawn="1"/>
        </p:nvSpPr>
        <p:spPr bwMode="auto">
          <a:xfrm>
            <a:off x="5132388" y="5459413"/>
            <a:ext cx="3243262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D4D4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15000"/>
              </a:lnSpc>
            </a:pPr>
            <a:r>
              <a:rPr lang="it-IT" sz="1000" dirty="0">
                <a:solidFill>
                  <a:prstClr val="white"/>
                </a:solidFill>
              </a:rPr>
              <a:t>LATTANZIO GROUP</a:t>
            </a:r>
          </a:p>
          <a:p>
            <a:pPr algn="r" eaLnBrk="1" hangingPunct="1">
              <a:lnSpc>
                <a:spcPct val="115000"/>
              </a:lnSpc>
            </a:pPr>
            <a:r>
              <a:rPr lang="it-IT" sz="1000" i="1" dirty="0">
                <a:solidFill>
                  <a:prstClr val="white"/>
                </a:solidFill>
              </a:rPr>
              <a:t>Head Office  </a:t>
            </a:r>
            <a:r>
              <a:rPr lang="it-IT" sz="1000" dirty="0">
                <a:solidFill>
                  <a:prstClr val="white"/>
                </a:solidFill>
              </a:rPr>
              <a:t>Via Nazionale, 89A – 00814 Roma (Italia)</a:t>
            </a:r>
          </a:p>
          <a:p>
            <a:pPr algn="r" eaLnBrk="1" hangingPunct="1">
              <a:lnSpc>
                <a:spcPct val="115000"/>
              </a:lnSpc>
            </a:pPr>
            <a:r>
              <a:rPr lang="it-IT" sz="1000" dirty="0">
                <a:solidFill>
                  <a:prstClr val="white"/>
                </a:solidFill>
              </a:rPr>
              <a:t>Tel. +39 06 58300195 – fax +39 06 5813174</a:t>
            </a:r>
          </a:p>
          <a:p>
            <a:pPr algn="r" eaLnBrk="1" hangingPunct="1">
              <a:lnSpc>
                <a:spcPct val="115000"/>
              </a:lnSpc>
            </a:pPr>
            <a:r>
              <a:rPr lang="it-IT" sz="1000" dirty="0">
                <a:solidFill>
                  <a:prstClr val="white"/>
                </a:solidFill>
              </a:rPr>
              <a:t>www.lattanziogroup.eu</a:t>
            </a:r>
          </a:p>
          <a:p>
            <a:pPr algn="r" eaLnBrk="1" hangingPunct="1">
              <a:lnSpc>
                <a:spcPct val="115000"/>
              </a:lnSpc>
            </a:pPr>
            <a:r>
              <a:rPr lang="it-IT" sz="1000" dirty="0">
                <a:solidFill>
                  <a:prstClr val="white"/>
                </a:solidFill>
              </a:rPr>
              <a:t>info@lattanziogroup.eu</a:t>
            </a:r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904" y="1376872"/>
            <a:ext cx="2298675" cy="9000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625" y="1187227"/>
            <a:ext cx="3977106" cy="19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496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747963"/>
            <a:ext cx="8391600" cy="1362075"/>
          </a:xfrm>
        </p:spPr>
        <p:txBody>
          <a:bodyPr anchor="t"/>
          <a:lstStyle>
            <a:lvl1pPr algn="l">
              <a:defRPr sz="2800" b="0" cap="none">
                <a:solidFill>
                  <a:srgbClr val="6C6F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5536" y="4161061"/>
            <a:ext cx="8391600" cy="150018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>
                <a:solidFill>
                  <a:srgbClr val="4D4D4D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793703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 Colo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747963"/>
            <a:ext cx="8391600" cy="1362075"/>
          </a:xfrm>
        </p:spPr>
        <p:txBody>
          <a:bodyPr anchor="t"/>
          <a:lstStyle>
            <a:lvl1pPr algn="l">
              <a:defRPr sz="2800" b="0" cap="none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5536" y="4161061"/>
            <a:ext cx="8391600" cy="150018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322073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95535" y="1125538"/>
            <a:ext cx="4104457" cy="5256212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2339975" y="0"/>
            <a:ext cx="5761038" cy="89693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10" name="Segnaposto contenuto 2"/>
          <p:cNvSpPr>
            <a:spLocks noGrp="1"/>
          </p:cNvSpPr>
          <p:nvPr>
            <p:ph sz="half" idx="13"/>
          </p:nvPr>
        </p:nvSpPr>
        <p:spPr>
          <a:xfrm>
            <a:off x="4644008" y="1124744"/>
            <a:ext cx="4104457" cy="5256212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l"/>
            <a:fld id="{DB160C45-11D1-434A-AA22-95CD91E65DBF}" type="slidenum">
              <a:rPr lang="it-IT" smtClean="0"/>
              <a:pPr algn="l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3779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5536" y="1124744"/>
            <a:ext cx="4101852" cy="105013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125538"/>
            <a:ext cx="4103439" cy="105013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itolo 1"/>
          <p:cNvSpPr>
            <a:spLocks noGrp="1"/>
          </p:cNvSpPr>
          <p:nvPr>
            <p:ph type="title"/>
          </p:nvPr>
        </p:nvSpPr>
        <p:spPr>
          <a:xfrm>
            <a:off x="2339975" y="0"/>
            <a:ext cx="5761038" cy="89693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11" name="Segnaposto contenuto 2"/>
          <p:cNvSpPr>
            <a:spLocks noGrp="1"/>
          </p:cNvSpPr>
          <p:nvPr>
            <p:ph sz="half" idx="13"/>
          </p:nvPr>
        </p:nvSpPr>
        <p:spPr>
          <a:xfrm>
            <a:off x="395535" y="2204864"/>
            <a:ext cx="4104457" cy="4176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it-IT" dirty="0" smtClean="0"/>
            </a:lvl1pPr>
            <a:lvl2pPr>
              <a:defRPr lang="it-IT" sz="1800" dirty="0" smtClean="0"/>
            </a:lvl2pPr>
            <a:lvl3pPr>
              <a:defRPr lang="it-IT" dirty="0" smtClean="0"/>
            </a:lvl3pPr>
            <a:lvl4pPr>
              <a:defRPr lang="it-IT" dirty="0" smtClean="0"/>
            </a:lvl4pPr>
            <a:lvl5pPr>
              <a:defRPr lang="it-IT" dirty="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12" name="Segnaposto contenuto 2"/>
          <p:cNvSpPr>
            <a:spLocks noGrp="1"/>
          </p:cNvSpPr>
          <p:nvPr>
            <p:ph sz="half" idx="14"/>
          </p:nvPr>
        </p:nvSpPr>
        <p:spPr>
          <a:xfrm>
            <a:off x="4644008" y="2204864"/>
            <a:ext cx="4104457" cy="4176886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8687"/>
              </a:buClr>
              <a:defRPr lang="it-IT" sz="2000" dirty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8687"/>
              </a:buClr>
              <a:defRPr lang="it-IT" sz="1800" dirty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8687"/>
              </a:buClr>
              <a:defRPr lang="it-IT" sz="1600" dirty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8687"/>
              </a:buClr>
              <a:defRPr lang="it-IT" sz="1400" dirty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8687"/>
              </a:buClr>
              <a:defRPr lang="it-IT" sz="1400" dirty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l"/>
            <a:fld id="{DB160C45-11D1-434A-AA22-95CD91E65DBF}" type="slidenum">
              <a:rPr lang="it-IT" smtClean="0"/>
              <a:pPr algn="l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1736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28642" y="1124744"/>
            <a:ext cx="5256584" cy="52560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95536" y="1124744"/>
            <a:ext cx="3008313" cy="525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2339975" y="0"/>
            <a:ext cx="5761038" cy="89693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fld id="{DB160C45-11D1-434A-AA22-95CD91E65DBF}" type="slidenum">
              <a:rPr lang="it-IT" smtClean="0"/>
              <a:pPr algn="l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21206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1124744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0139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2339975" y="0"/>
            <a:ext cx="5761038" cy="89693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fld id="{DB160C45-11D1-434A-AA22-95CD91E65DBF}" type="slidenum">
              <a:rPr lang="it-IT" smtClean="0"/>
              <a:pPr algn="l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6484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2339975" y="0"/>
            <a:ext cx="5761038" cy="89693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fld id="{DB160C45-11D1-434A-AA22-95CD91E65DBF}" type="slidenum">
              <a:rPr lang="it-IT" smtClean="0"/>
              <a:pPr algn="l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0622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8.jp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9" descr="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75" y="9525"/>
            <a:ext cx="4691063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39975" y="0"/>
            <a:ext cx="5761038" cy="89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grpSp>
        <p:nvGrpSpPr>
          <p:cNvPr id="1032" name="Group 21"/>
          <p:cNvGrpSpPr>
            <a:grpSpLocks/>
          </p:cNvGrpSpPr>
          <p:nvPr/>
        </p:nvGrpSpPr>
        <p:grpSpPr bwMode="auto">
          <a:xfrm>
            <a:off x="8172450" y="352425"/>
            <a:ext cx="973138" cy="252413"/>
            <a:chOff x="5148" y="222"/>
            <a:chExt cx="613" cy="159"/>
          </a:xfrm>
        </p:grpSpPr>
        <p:sp>
          <p:nvSpPr>
            <p:cNvPr id="1035" name="Rectangle 13"/>
            <p:cNvSpPr>
              <a:spLocks noChangeAspect="1" noChangeArrowheads="1"/>
            </p:cNvSpPr>
            <p:nvPr userDrawn="1"/>
          </p:nvSpPr>
          <p:spPr bwMode="auto">
            <a:xfrm rot="10800000">
              <a:off x="5602" y="222"/>
              <a:ext cx="159" cy="159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6" name="Rectangle 15"/>
            <p:cNvSpPr>
              <a:spLocks noChangeAspect="1" noChangeArrowheads="1"/>
            </p:cNvSpPr>
            <p:nvPr userDrawn="1"/>
          </p:nvSpPr>
          <p:spPr bwMode="auto">
            <a:xfrm rot="10800000">
              <a:off x="5375" y="222"/>
              <a:ext cx="159" cy="159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7" name="Rectangle 16"/>
            <p:cNvSpPr>
              <a:spLocks noChangeAspect="1" noChangeArrowheads="1"/>
            </p:cNvSpPr>
            <p:nvPr userDrawn="1"/>
          </p:nvSpPr>
          <p:spPr bwMode="auto">
            <a:xfrm rot="10800000">
              <a:off x="5148" y="222"/>
              <a:ext cx="159" cy="159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DDDDDD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pic>
        <p:nvPicPr>
          <p:cNvPr id="1033" name="Picture 20" descr="Logo EN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04" t="21420" r="5801" b="46272"/>
          <a:stretch>
            <a:fillRect/>
          </a:stretch>
        </p:blipFill>
        <p:spPr bwMode="auto">
          <a:xfrm>
            <a:off x="7489825" y="6381750"/>
            <a:ext cx="12239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536" y="1125538"/>
            <a:ext cx="8389690" cy="525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3"/>
          </p:nvPr>
        </p:nvSpPr>
        <p:spPr>
          <a:xfrm>
            <a:off x="395536" y="6583863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0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>
          <a:xfrm>
            <a:off x="8893175" y="6584838"/>
            <a:ext cx="215329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it-IT" sz="1000" b="1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DB160C45-11D1-434A-AA22-95CD91E65DBF}" type="slidenum">
              <a:rPr lang="it-IT" smtClean="0"/>
              <a:pPr algn="l"/>
              <a:t>‹#›</a:t>
            </a:fld>
            <a:endParaRPr lang="it-IT" dirty="0"/>
          </a:p>
        </p:txBody>
      </p:sp>
      <p:pic>
        <p:nvPicPr>
          <p:cNvPr id="15" name="Picture 22" descr="Logo_associati_public_sector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0"/>
            <a:ext cx="2114550" cy="71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73" r:id="rId4"/>
    <p:sldLayoutId id="2147483663" r:id="rId5"/>
    <p:sldLayoutId id="2147483664" r:id="rId6"/>
    <p:sldLayoutId id="2147483667" r:id="rId7"/>
    <p:sldLayoutId id="2147483668" r:id="rId8"/>
    <p:sldLayoutId id="2147483665" r:id="rId9"/>
    <p:sldLayoutId id="2147483666" r:id="rId10"/>
    <p:sldLayoutId id="2147483674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400">
          <a:solidFill>
            <a:srgbClr val="6C6F70"/>
          </a:solidFill>
          <a:latin typeface="Arial" pitchFamily="34" charset="0"/>
          <a:ea typeface="+mj-ea"/>
          <a:cs typeface="Arial" pitchFamily="34" charset="0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400">
          <a:solidFill>
            <a:srgbClr val="6C6F70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400">
          <a:solidFill>
            <a:srgbClr val="6C6F70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400">
          <a:solidFill>
            <a:srgbClr val="6C6F70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400">
          <a:solidFill>
            <a:srgbClr val="6C6F70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400">
          <a:solidFill>
            <a:srgbClr val="6C6F70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400">
          <a:solidFill>
            <a:srgbClr val="6C6F70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400">
          <a:solidFill>
            <a:srgbClr val="6C6F70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400">
          <a:solidFill>
            <a:srgbClr val="6C6F7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48687"/>
        </a:buClr>
        <a:buFont typeface="Wingdings" pitchFamily="2" charset="2"/>
        <a:buChar char="§"/>
        <a:defRPr sz="2000">
          <a:solidFill>
            <a:srgbClr val="4D4D4D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848687"/>
        </a:buClr>
        <a:buChar char="─"/>
        <a:defRPr>
          <a:solidFill>
            <a:srgbClr val="4D4D4D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48687"/>
        </a:buClr>
        <a:buFont typeface="Wingdings" pitchFamily="2" charset="2"/>
        <a:buChar char="§"/>
        <a:defRPr sz="1600">
          <a:solidFill>
            <a:srgbClr val="4D4D4D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848687"/>
        </a:buClr>
        <a:buFont typeface="Wingdings" pitchFamily="2" charset="2"/>
        <a:buChar char="§"/>
        <a:defRPr sz="1400">
          <a:solidFill>
            <a:srgbClr val="4D4D4D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848687"/>
        </a:buClr>
        <a:buFont typeface="Wingdings" pitchFamily="2" charset="2"/>
        <a:buChar char="§"/>
        <a:defRPr sz="1400">
          <a:solidFill>
            <a:srgbClr val="4D4D4D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848687"/>
        </a:buClr>
        <a:buFont typeface="Wingdings" pitchFamily="2" charset="2"/>
        <a:buChar char="§"/>
        <a:defRPr sz="1400">
          <a:solidFill>
            <a:srgbClr val="4D4D4D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848687"/>
        </a:buClr>
        <a:buFont typeface="Wingdings" pitchFamily="2" charset="2"/>
        <a:buChar char="§"/>
        <a:defRPr sz="1400">
          <a:solidFill>
            <a:srgbClr val="4D4D4D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848687"/>
        </a:buClr>
        <a:buFont typeface="Wingdings" pitchFamily="2" charset="2"/>
        <a:buChar char="§"/>
        <a:defRPr sz="1400">
          <a:solidFill>
            <a:srgbClr val="4D4D4D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848687"/>
        </a:buClr>
        <a:buFont typeface="Wingdings" pitchFamily="2" charset="2"/>
        <a:buChar char="§"/>
        <a:defRPr sz="1400">
          <a:solidFill>
            <a:srgbClr val="4D4D4D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9" descr="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75" y="9525"/>
            <a:ext cx="4691063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39975" y="0"/>
            <a:ext cx="5761038" cy="89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grpSp>
        <p:nvGrpSpPr>
          <p:cNvPr id="1032" name="Group 21"/>
          <p:cNvGrpSpPr>
            <a:grpSpLocks/>
          </p:cNvGrpSpPr>
          <p:nvPr/>
        </p:nvGrpSpPr>
        <p:grpSpPr bwMode="auto">
          <a:xfrm>
            <a:off x="8172450" y="352425"/>
            <a:ext cx="973138" cy="252413"/>
            <a:chOff x="5148" y="222"/>
            <a:chExt cx="613" cy="159"/>
          </a:xfrm>
        </p:grpSpPr>
        <p:sp>
          <p:nvSpPr>
            <p:cNvPr id="1035" name="Rectangle 13"/>
            <p:cNvSpPr>
              <a:spLocks noChangeAspect="1" noChangeArrowheads="1"/>
            </p:cNvSpPr>
            <p:nvPr userDrawn="1"/>
          </p:nvSpPr>
          <p:spPr bwMode="auto">
            <a:xfrm rot="10800000">
              <a:off x="5602" y="222"/>
              <a:ext cx="159" cy="159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1036" name="Rectangle 15"/>
            <p:cNvSpPr>
              <a:spLocks noChangeAspect="1" noChangeArrowheads="1"/>
            </p:cNvSpPr>
            <p:nvPr userDrawn="1"/>
          </p:nvSpPr>
          <p:spPr bwMode="auto">
            <a:xfrm rot="10800000">
              <a:off x="5375" y="222"/>
              <a:ext cx="159" cy="159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1037" name="Rectangle 16"/>
            <p:cNvSpPr>
              <a:spLocks noChangeAspect="1" noChangeArrowheads="1"/>
            </p:cNvSpPr>
            <p:nvPr userDrawn="1"/>
          </p:nvSpPr>
          <p:spPr bwMode="auto">
            <a:xfrm rot="10800000">
              <a:off x="5148" y="222"/>
              <a:ext cx="159" cy="159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DDDDDD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>
                <a:solidFill>
                  <a:prstClr val="black"/>
                </a:solidFill>
              </a:endParaRPr>
            </a:p>
          </p:txBody>
        </p:sp>
      </p:grpSp>
      <p:pic>
        <p:nvPicPr>
          <p:cNvPr id="1033" name="Picture 20" descr="Logo EN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04" t="21420" r="5801" b="46272"/>
          <a:stretch>
            <a:fillRect/>
          </a:stretch>
        </p:blipFill>
        <p:spPr bwMode="auto">
          <a:xfrm>
            <a:off x="7489825" y="6381750"/>
            <a:ext cx="12239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2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33" y="92075"/>
            <a:ext cx="2106684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536" y="1125538"/>
            <a:ext cx="8389690" cy="525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3"/>
          </p:nvPr>
        </p:nvSpPr>
        <p:spPr>
          <a:xfrm>
            <a:off x="395536" y="6583863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0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>
          <a:xfrm>
            <a:off x="8893175" y="6584838"/>
            <a:ext cx="215329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it-IT" sz="1000" b="1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DB160C45-11D1-434A-AA22-95CD91E65DBF}" type="slidenum">
              <a:rPr>
                <a:solidFill>
                  <a:prstClr val="black">
                    <a:tint val="75000"/>
                  </a:prstClr>
                </a:solidFill>
              </a:rPr>
              <a:pPr algn="l"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72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400">
          <a:solidFill>
            <a:srgbClr val="6C6F70"/>
          </a:solidFill>
          <a:latin typeface="Arial" pitchFamily="34" charset="0"/>
          <a:ea typeface="+mj-ea"/>
          <a:cs typeface="Arial" pitchFamily="34" charset="0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400">
          <a:solidFill>
            <a:srgbClr val="6C6F70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400">
          <a:solidFill>
            <a:srgbClr val="6C6F70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400">
          <a:solidFill>
            <a:srgbClr val="6C6F70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400">
          <a:solidFill>
            <a:srgbClr val="6C6F70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400">
          <a:solidFill>
            <a:srgbClr val="6C6F70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400">
          <a:solidFill>
            <a:srgbClr val="6C6F70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400">
          <a:solidFill>
            <a:srgbClr val="6C6F70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400">
          <a:solidFill>
            <a:srgbClr val="6C6F7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48687"/>
        </a:buClr>
        <a:buFont typeface="Wingdings" pitchFamily="2" charset="2"/>
        <a:buChar char="§"/>
        <a:defRPr sz="2000">
          <a:solidFill>
            <a:srgbClr val="4D4D4D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848687"/>
        </a:buClr>
        <a:buChar char="─"/>
        <a:defRPr>
          <a:solidFill>
            <a:srgbClr val="4D4D4D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48687"/>
        </a:buClr>
        <a:buFont typeface="Wingdings" pitchFamily="2" charset="2"/>
        <a:buChar char="§"/>
        <a:defRPr sz="1600">
          <a:solidFill>
            <a:srgbClr val="4D4D4D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848687"/>
        </a:buClr>
        <a:buFont typeface="Wingdings" pitchFamily="2" charset="2"/>
        <a:buChar char="§"/>
        <a:defRPr sz="1400">
          <a:solidFill>
            <a:srgbClr val="4D4D4D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848687"/>
        </a:buClr>
        <a:buFont typeface="Wingdings" pitchFamily="2" charset="2"/>
        <a:buChar char="§"/>
        <a:defRPr sz="1400">
          <a:solidFill>
            <a:srgbClr val="4D4D4D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848687"/>
        </a:buClr>
        <a:buFont typeface="Wingdings" pitchFamily="2" charset="2"/>
        <a:buChar char="§"/>
        <a:defRPr sz="1400">
          <a:solidFill>
            <a:srgbClr val="4D4D4D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848687"/>
        </a:buClr>
        <a:buFont typeface="Wingdings" pitchFamily="2" charset="2"/>
        <a:buChar char="§"/>
        <a:defRPr sz="1400">
          <a:solidFill>
            <a:srgbClr val="4D4D4D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848687"/>
        </a:buClr>
        <a:buFont typeface="Wingdings" pitchFamily="2" charset="2"/>
        <a:buChar char="§"/>
        <a:defRPr sz="1400">
          <a:solidFill>
            <a:srgbClr val="4D4D4D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848687"/>
        </a:buClr>
        <a:buFont typeface="Wingdings" pitchFamily="2" charset="2"/>
        <a:buChar char="§"/>
        <a:defRPr sz="1400">
          <a:solidFill>
            <a:srgbClr val="4D4D4D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solca@lattanziogroup.eu" TargetMode="External"/><Relationship Id="rId2" Type="http://schemas.openxmlformats.org/officeDocument/2006/relationships/hyperlink" Target="mailto:angrisani@lattanziogroup.eu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diagramLayout" Target="../diagrams/layout1.xml"/><Relationship Id="rId7" Type="http://schemas.openxmlformats.org/officeDocument/2006/relationships/image" Target="../media/image13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diagramLayout" Target="../diagrams/layout2.xml"/><Relationship Id="rId7" Type="http://schemas.openxmlformats.org/officeDocument/2006/relationships/image" Target="../media/image13.e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diagramLayout" Target="../diagrams/layout3.xml"/><Relationship Id="rId7" Type="http://schemas.openxmlformats.org/officeDocument/2006/relationships/image" Target="../media/image13.e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755576" y="4005064"/>
            <a:ext cx="7645475" cy="1295400"/>
          </a:xfrm>
        </p:spPr>
        <p:txBody>
          <a:bodyPr/>
          <a:lstStyle/>
          <a:p>
            <a:r>
              <a:rPr lang="en-US" dirty="0" smtClean="0"/>
              <a:t>Ex ante-evaluation of </a:t>
            </a:r>
            <a:br>
              <a:rPr lang="en-US" dirty="0" smtClean="0"/>
            </a:br>
            <a:r>
              <a:rPr lang="en-US" dirty="0" smtClean="0"/>
              <a:t>Bulgaria-the </a:t>
            </a:r>
            <a:r>
              <a:rPr lang="en-US" dirty="0" smtClean="0"/>
              <a:t>former Yugoslav Republic of Macedonia IPA CBC Programme 2014-2020</a:t>
            </a: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Joint Working Group, Sofia 21/08/2014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927770"/>
            <a:ext cx="1096362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1" y="927770"/>
            <a:ext cx="995034" cy="74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Ex-ante evaluation main findings: Indicators, monitoring and evaluation 1/2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499992" y="1124744"/>
            <a:ext cx="4285234" cy="52560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</a:rPr>
              <a:t>Baseline and target value</a:t>
            </a:r>
          </a:p>
          <a:p>
            <a:r>
              <a:rPr lang="en-US" sz="1600" b="1" dirty="0" err="1" smtClean="0"/>
              <a:t>Programme</a:t>
            </a:r>
            <a:r>
              <a:rPr lang="en-US" sz="1600" b="1" dirty="0" smtClean="0"/>
              <a:t> </a:t>
            </a:r>
            <a:r>
              <a:rPr lang="en-US" sz="1600" b="1" dirty="0"/>
              <a:t>specific result indicators’ baseline values</a:t>
            </a:r>
            <a:r>
              <a:rPr lang="en-US" sz="1600" dirty="0"/>
              <a:t> </a:t>
            </a:r>
            <a:r>
              <a:rPr lang="en-US" sz="1600" dirty="0" smtClean="0"/>
              <a:t>established where possible on past experience and budget, others to be established through </a:t>
            </a:r>
            <a:r>
              <a:rPr lang="en-US" sz="1600" b="1" dirty="0"/>
              <a:t>ad hoc </a:t>
            </a:r>
            <a:r>
              <a:rPr lang="en-US" sz="1600" b="1" dirty="0" smtClean="0"/>
              <a:t>surveys</a:t>
            </a:r>
          </a:p>
          <a:p>
            <a:r>
              <a:rPr lang="en-US" sz="1600" dirty="0" smtClean="0"/>
              <a:t>Output </a:t>
            </a:r>
            <a:r>
              <a:rPr lang="en-US" sz="1600" dirty="0"/>
              <a:t>indicators’ target values </a:t>
            </a:r>
            <a:r>
              <a:rPr lang="en-US" sz="1600" dirty="0" smtClean="0"/>
              <a:t>have been established paying attention to </a:t>
            </a:r>
            <a:r>
              <a:rPr lang="en-US" sz="1600" b="1" dirty="0" smtClean="0"/>
              <a:t>envisaged activities, past experience and budget allocation</a:t>
            </a:r>
          </a:p>
          <a:p>
            <a:r>
              <a:rPr lang="en-US" sz="1600" dirty="0" smtClean="0"/>
              <a:t>Need for further clarification on </a:t>
            </a:r>
            <a:r>
              <a:rPr lang="en-US" sz="1600" b="1" dirty="0"/>
              <a:t>methods for calculating </a:t>
            </a:r>
            <a:r>
              <a:rPr lang="en-US" sz="1600" b="1" dirty="0" smtClean="0"/>
              <a:t>targets</a:t>
            </a:r>
          </a:p>
          <a:p>
            <a:r>
              <a:rPr lang="en-US" sz="1600" dirty="0" smtClean="0"/>
              <a:t>Definition of </a:t>
            </a:r>
            <a:r>
              <a:rPr lang="en-US" sz="1600" b="1" dirty="0" smtClean="0"/>
              <a:t>Strategic Projects </a:t>
            </a:r>
            <a:r>
              <a:rPr lang="en-US" sz="1600" dirty="0" smtClean="0"/>
              <a:t>(and related requirements, scope and budget) essential for fine tuning the targets</a:t>
            </a:r>
            <a:endParaRPr lang="en-US" sz="160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95536" y="1124744"/>
            <a:ext cx="4104456" cy="52560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b="1" dirty="0">
                <a:solidFill>
                  <a:srgbClr val="C00000"/>
                </a:solidFill>
              </a:rPr>
              <a:t>Indicators</a:t>
            </a:r>
          </a:p>
          <a:p>
            <a:pPr marL="342900" indent="-342900">
              <a:buChar char="§"/>
            </a:pPr>
            <a:r>
              <a:rPr lang="en-GB" sz="1600" dirty="0" smtClean="0"/>
              <a:t>The </a:t>
            </a:r>
            <a:r>
              <a:rPr lang="en-GB" sz="1600" dirty="0"/>
              <a:t>choice of foreseeing </a:t>
            </a:r>
            <a:r>
              <a:rPr lang="en-GB" sz="1600" b="1" dirty="0"/>
              <a:t>one Result Indicator (RI) for each expected result is </a:t>
            </a:r>
            <a:r>
              <a:rPr lang="en-GB" sz="1600" b="1" dirty="0" smtClean="0"/>
              <a:t>sharable, though they must prove not to be overambitious</a:t>
            </a:r>
          </a:p>
          <a:p>
            <a:pPr marL="342900" indent="-342900">
              <a:buChar char="§"/>
            </a:pPr>
            <a:r>
              <a:rPr lang="en-GB" sz="1600" dirty="0" smtClean="0">
                <a:latin typeface="Arial"/>
                <a:ea typeface="Cambria"/>
              </a:rPr>
              <a:t>The </a:t>
            </a:r>
            <a:r>
              <a:rPr lang="en-GB" sz="1600" b="1" dirty="0">
                <a:latin typeface="Arial"/>
                <a:ea typeface="Cambria"/>
              </a:rPr>
              <a:t>S.M.A.R.T. </a:t>
            </a:r>
            <a:r>
              <a:rPr lang="en-GB" sz="1600" dirty="0" smtClean="0">
                <a:latin typeface="Arial"/>
                <a:ea typeface="Cambria"/>
              </a:rPr>
              <a:t>analysis proved </a:t>
            </a:r>
            <a:r>
              <a:rPr lang="en-GB" sz="1600" dirty="0">
                <a:latin typeface="Arial"/>
                <a:ea typeface="Cambria"/>
              </a:rPr>
              <a:t>result </a:t>
            </a:r>
            <a:r>
              <a:rPr lang="en-GB" sz="1600" dirty="0" smtClean="0">
                <a:latin typeface="Arial"/>
                <a:ea typeface="Cambria"/>
              </a:rPr>
              <a:t>and </a:t>
            </a:r>
            <a:r>
              <a:rPr lang="en-GB" sz="1600" dirty="0">
                <a:latin typeface="Arial"/>
                <a:ea typeface="Cambria"/>
              </a:rPr>
              <a:t>output </a:t>
            </a:r>
            <a:r>
              <a:rPr lang="en-GB" sz="1600" b="1" dirty="0">
                <a:latin typeface="Arial"/>
                <a:ea typeface="Cambria"/>
              </a:rPr>
              <a:t>indicators’ suitability to monitor and verify Programme’s achievements. </a:t>
            </a:r>
            <a:r>
              <a:rPr lang="en-GB" sz="1600" dirty="0">
                <a:latin typeface="Arial"/>
                <a:ea typeface="Cambria"/>
              </a:rPr>
              <a:t>Nonetheless, some </a:t>
            </a:r>
            <a:r>
              <a:rPr lang="en-GB" sz="1600" dirty="0" smtClean="0">
                <a:latin typeface="Arial"/>
                <a:ea typeface="Cambria"/>
              </a:rPr>
              <a:t>rooms</a:t>
            </a:r>
            <a:endParaRPr lang="en-US" sz="16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fld id="{DB160C45-11D1-434A-AA22-95CD91E65DBF}" type="slidenum">
              <a:rPr lang="it-IT" smtClean="0"/>
              <a:pPr algn="l"/>
              <a:t>10</a:t>
            </a:fld>
            <a:endParaRPr lang="it-IT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709" y="6303218"/>
            <a:ext cx="6381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6189373"/>
            <a:ext cx="720079" cy="540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519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0" y="1196752"/>
            <a:ext cx="4213226" cy="2736304"/>
          </a:xfrm>
        </p:spPr>
        <p:txBody>
          <a:bodyPr/>
          <a:lstStyle/>
          <a:p>
            <a:pPr marL="0" indent="0">
              <a:buNone/>
            </a:pPr>
            <a:r>
              <a:rPr lang="it-IT" sz="1800" b="1" dirty="0">
                <a:solidFill>
                  <a:srgbClr val="C00000"/>
                </a:solidFill>
              </a:rPr>
              <a:t>Collection of data and </a:t>
            </a:r>
            <a:r>
              <a:rPr lang="it-IT" sz="1800" b="1" dirty="0" err="1">
                <a:solidFill>
                  <a:srgbClr val="C00000"/>
                </a:solidFill>
              </a:rPr>
              <a:t>evaluation</a:t>
            </a:r>
            <a:endParaRPr lang="it-IT" sz="1800" b="1" dirty="0">
              <a:solidFill>
                <a:srgbClr val="C00000"/>
              </a:solidFill>
            </a:endParaRPr>
          </a:p>
          <a:p>
            <a:r>
              <a:rPr lang="en-US" sz="1600" dirty="0"/>
              <a:t>The arrangements for </a:t>
            </a:r>
            <a:r>
              <a:rPr lang="en-US" sz="1600" b="1" dirty="0"/>
              <a:t>the management and control system are explained in detail and are well structured</a:t>
            </a:r>
            <a:r>
              <a:rPr lang="en-US" sz="1600" dirty="0"/>
              <a:t>, with a delimitation between institutional and procedural </a:t>
            </a:r>
            <a:r>
              <a:rPr lang="en-US" sz="1600" dirty="0" smtClean="0"/>
              <a:t>parts</a:t>
            </a:r>
          </a:p>
          <a:p>
            <a:r>
              <a:rPr lang="en-US" sz="1600" b="1" dirty="0" smtClean="0"/>
              <a:t>More </a:t>
            </a:r>
            <a:r>
              <a:rPr lang="en-US" sz="1600" b="1" dirty="0"/>
              <a:t>detailed/clearer criteria</a:t>
            </a:r>
            <a:r>
              <a:rPr lang="en-US" sz="1600" dirty="0"/>
              <a:t> </a:t>
            </a:r>
            <a:r>
              <a:rPr lang="en-US" sz="1600" dirty="0" smtClean="0"/>
              <a:t>still need to be identified </a:t>
            </a:r>
            <a:r>
              <a:rPr lang="en-US" sz="1600" b="1" dirty="0" smtClean="0"/>
              <a:t>for selecting Strategic Projects</a:t>
            </a:r>
            <a:endParaRPr lang="it-IT" sz="1600" b="1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2"/>
          </p:nvPr>
        </p:nvSpPr>
        <p:spPr>
          <a:xfrm>
            <a:off x="395536" y="1196752"/>
            <a:ext cx="3960440" cy="482453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t-IT" sz="1800" b="1" dirty="0" err="1">
                <a:solidFill>
                  <a:srgbClr val="C00000"/>
                </a:solidFill>
              </a:rPr>
              <a:t>Administrative</a:t>
            </a:r>
            <a:r>
              <a:rPr lang="it-IT" sz="1800" b="1" dirty="0">
                <a:solidFill>
                  <a:srgbClr val="C00000"/>
                </a:solidFill>
              </a:rPr>
              <a:t> </a:t>
            </a:r>
            <a:r>
              <a:rPr lang="it-IT" sz="1800" b="1" dirty="0" err="1">
                <a:solidFill>
                  <a:srgbClr val="C00000"/>
                </a:solidFill>
              </a:rPr>
              <a:t>capacity</a:t>
            </a:r>
            <a:endParaRPr lang="it-IT" sz="1800" b="1" dirty="0">
              <a:solidFill>
                <a:srgbClr val="C00000"/>
              </a:solidFill>
            </a:endParaRPr>
          </a:p>
          <a:p>
            <a:pPr marL="342900" indent="-342900">
              <a:buChar char="§"/>
            </a:pPr>
            <a:r>
              <a:rPr lang="en-US" sz="1600" dirty="0" smtClean="0"/>
              <a:t>The </a:t>
            </a:r>
            <a:r>
              <a:rPr lang="en-US" sz="1600" b="1" dirty="0"/>
              <a:t>functions and responsibilities </a:t>
            </a:r>
            <a:r>
              <a:rPr lang="en-US" sz="1600" dirty="0"/>
              <a:t>of the bodies </a:t>
            </a:r>
            <a:r>
              <a:rPr lang="en-US" sz="1600" dirty="0" smtClean="0"/>
              <a:t>in charge of </a:t>
            </a:r>
            <a:r>
              <a:rPr lang="en-US" sz="1600" dirty="0"/>
              <a:t>the management system are </a:t>
            </a:r>
            <a:r>
              <a:rPr lang="en-US" sz="1600" b="1" dirty="0"/>
              <a:t>in line with the regulatory framework and well </a:t>
            </a:r>
            <a:r>
              <a:rPr lang="en-US" sz="1600" b="1" dirty="0" smtClean="0"/>
              <a:t>described</a:t>
            </a:r>
          </a:p>
          <a:p>
            <a:pPr marL="342900" indent="-342900">
              <a:buChar char="§"/>
            </a:pPr>
            <a:r>
              <a:rPr lang="en-GB" sz="1600" dirty="0">
                <a:latin typeface="Arial"/>
                <a:ea typeface="Cambria"/>
              </a:rPr>
              <a:t>The indicative list of members of the JMC </a:t>
            </a:r>
            <a:r>
              <a:rPr lang="en-GB" sz="1600" dirty="0" smtClean="0">
                <a:latin typeface="Arial"/>
                <a:ea typeface="Cambria"/>
              </a:rPr>
              <a:t>identify which </a:t>
            </a:r>
            <a:r>
              <a:rPr lang="en-GB" sz="1600" dirty="0">
                <a:latin typeface="Arial"/>
                <a:ea typeface="Cambria"/>
              </a:rPr>
              <a:t>are the institutions and organizations which will take part in the work of </a:t>
            </a:r>
            <a:r>
              <a:rPr lang="en-GB" sz="1600" dirty="0" smtClean="0">
                <a:latin typeface="Arial"/>
                <a:ea typeface="Cambria"/>
              </a:rPr>
              <a:t>this body, though it must be completed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latin typeface="Arial"/>
                <a:ea typeface="Cambria"/>
              </a:rPr>
              <a:t>These adjustments should lead to the simplification </a:t>
            </a:r>
            <a:r>
              <a:rPr lang="en-GB" sz="1600" dirty="0">
                <a:latin typeface="Arial"/>
                <a:ea typeface="Cambria"/>
              </a:rPr>
              <a:t>of the </a:t>
            </a:r>
            <a:r>
              <a:rPr lang="en-GB" sz="1600" dirty="0" smtClean="0">
                <a:latin typeface="Arial"/>
                <a:ea typeface="Cambria"/>
              </a:rPr>
              <a:t>JMC</a:t>
            </a:r>
          </a:p>
          <a:p>
            <a:pPr marL="342900" indent="-342900">
              <a:buChar char="§"/>
            </a:pPr>
            <a:r>
              <a:rPr lang="en-GB" sz="1600" dirty="0">
                <a:latin typeface="Arial"/>
                <a:ea typeface="Cambria"/>
              </a:rPr>
              <a:t>The Programme may involve advisory bodies in the work of the </a:t>
            </a:r>
            <a:r>
              <a:rPr lang="en-GB" sz="1600" dirty="0" smtClean="0">
                <a:latin typeface="Arial"/>
                <a:ea typeface="Cambria"/>
              </a:rPr>
              <a:t>JMC</a:t>
            </a: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Ex-ante evaluation main findings: Indicators, monitoring and evaluation </a:t>
            </a:r>
            <a:r>
              <a:rPr lang="en-US" dirty="0" smtClean="0"/>
              <a:t>2/2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fld id="{DB160C45-11D1-434A-AA22-95CD91E65DBF}" type="slidenum">
              <a:rPr lang="it-IT" smtClean="0"/>
              <a:pPr algn="l"/>
              <a:t>11</a:t>
            </a:fld>
            <a:endParaRPr lang="it-IT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17" y="6328370"/>
            <a:ext cx="6381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6189373"/>
            <a:ext cx="720079" cy="540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677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2339975" y="0"/>
            <a:ext cx="5761038" cy="1196752"/>
          </a:xfrm>
        </p:spPr>
        <p:txBody>
          <a:bodyPr/>
          <a:lstStyle/>
          <a:p>
            <a:r>
              <a:rPr lang="en-US" dirty="0" smtClean="0"/>
              <a:t>Ex-ante Evaluation’s main recommendations on Draft Final OP (version 3.2 – August 2014)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fld id="{DB160C45-11D1-434A-AA22-95CD91E65DBF}" type="slidenum">
              <a:rPr lang="it-IT" smtClean="0"/>
              <a:pPr algn="l"/>
              <a:t>12</a:t>
            </a:fld>
            <a:endParaRPr lang="it-IT" dirty="0"/>
          </a:p>
        </p:txBody>
      </p:sp>
      <p:sp>
        <p:nvSpPr>
          <p:cNvPr id="7" name="Rettangolo arrotondato 6"/>
          <p:cNvSpPr/>
          <p:nvPr/>
        </p:nvSpPr>
        <p:spPr bwMode="auto">
          <a:xfrm>
            <a:off x="4211960" y="1628800"/>
            <a:ext cx="4464496" cy="50405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x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Arial" charset="0"/>
              </a:rPr>
              <a:t>Procedural improvement</a:t>
            </a:r>
            <a:endParaRPr kumimoji="0" lang="it-IT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ttangolo arrotondato 10"/>
          <p:cNvSpPr/>
          <p:nvPr/>
        </p:nvSpPr>
        <p:spPr bwMode="auto">
          <a:xfrm>
            <a:off x="4211960" y="2780928"/>
            <a:ext cx="4464496" cy="47230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x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>
                <a:solidFill>
                  <a:schemeClr val="tx1"/>
                </a:solidFill>
                <a:latin typeface="Arial" charset="0"/>
              </a:rPr>
              <a:t>Clarify </a:t>
            </a:r>
            <a:r>
              <a:rPr lang="en-US" sz="1400" b="1" dirty="0" smtClean="0">
                <a:solidFill>
                  <a:schemeClr val="tx1"/>
                </a:solidFill>
                <a:latin typeface="Arial" charset="0"/>
              </a:rPr>
              <a:t>synergies between SOs related to competitiveness during the implementation</a:t>
            </a:r>
            <a:endParaRPr lang="en-US" sz="14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" name="Rettangolo arrotondato 18"/>
          <p:cNvSpPr/>
          <p:nvPr/>
        </p:nvSpPr>
        <p:spPr bwMode="auto">
          <a:xfrm>
            <a:off x="4180771" y="5107437"/>
            <a:ext cx="4464496" cy="48180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x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Describe</a:t>
            </a:r>
            <a:r>
              <a:rPr kumimoji="0" lang="it-IT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it-IT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functions</a:t>
            </a:r>
            <a:r>
              <a:rPr kumimoji="0" lang="it-IT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of JTS so </a:t>
            </a:r>
            <a:r>
              <a:rPr kumimoji="0" lang="it-IT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</a:t>
            </a:r>
            <a:r>
              <a:rPr kumimoji="0" lang="it-IT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to </a:t>
            </a:r>
            <a:r>
              <a:rPr kumimoji="0" lang="it-IT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enable</a:t>
            </a:r>
            <a:r>
              <a:rPr kumimoji="0" lang="it-IT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it-IT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its</a:t>
            </a:r>
            <a:r>
              <a:rPr kumimoji="0" lang="it-IT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it-IT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simplification</a:t>
            </a:r>
            <a:endParaRPr kumimoji="0" lang="it-IT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17" y="6328370"/>
            <a:ext cx="6381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6189373"/>
            <a:ext cx="720079" cy="540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ttangolo 20"/>
          <p:cNvSpPr/>
          <p:nvPr/>
        </p:nvSpPr>
        <p:spPr bwMode="auto">
          <a:xfrm>
            <a:off x="539552" y="2780928"/>
            <a:ext cx="3528392" cy="792088"/>
          </a:xfrm>
          <a:prstGeom prst="rect">
            <a:avLst/>
          </a:prstGeom>
          <a:solidFill>
            <a:srgbClr val="C00000"/>
          </a:solidFill>
          <a:ln>
            <a:noFill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Programme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strategy</a:t>
            </a:r>
          </a:p>
        </p:txBody>
      </p:sp>
      <p:sp>
        <p:nvSpPr>
          <p:cNvPr id="22" name="Rettangolo 21"/>
          <p:cNvSpPr/>
          <p:nvPr/>
        </p:nvSpPr>
        <p:spPr bwMode="auto">
          <a:xfrm>
            <a:off x="539552" y="3933056"/>
            <a:ext cx="3528392" cy="792088"/>
          </a:xfrm>
          <a:prstGeom prst="rect">
            <a:avLst/>
          </a:prstGeom>
          <a:solidFill>
            <a:srgbClr val="C00000"/>
          </a:solidFill>
          <a:ln>
            <a:noFill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Indicators, monitoring and evaluation</a:t>
            </a:r>
          </a:p>
        </p:txBody>
      </p:sp>
      <p:sp>
        <p:nvSpPr>
          <p:cNvPr id="23" name="Rettangolo 22"/>
          <p:cNvSpPr/>
          <p:nvPr/>
        </p:nvSpPr>
        <p:spPr bwMode="auto">
          <a:xfrm>
            <a:off x="539552" y="5085184"/>
            <a:ext cx="3528392" cy="792088"/>
          </a:xfrm>
          <a:prstGeom prst="rect">
            <a:avLst/>
          </a:prstGeom>
          <a:solidFill>
            <a:srgbClr val="C00000"/>
          </a:solidFill>
          <a:ln>
            <a:noFill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Administrative 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capacity</a:t>
            </a:r>
          </a:p>
        </p:txBody>
      </p:sp>
      <p:sp>
        <p:nvSpPr>
          <p:cNvPr id="25" name="Rettangolo 24"/>
          <p:cNvSpPr/>
          <p:nvPr/>
        </p:nvSpPr>
        <p:spPr bwMode="auto">
          <a:xfrm>
            <a:off x="539552" y="1628800"/>
            <a:ext cx="3528392" cy="792088"/>
          </a:xfrm>
          <a:prstGeom prst="rect">
            <a:avLst/>
          </a:prstGeom>
          <a:solidFill>
            <a:srgbClr val="C00000"/>
          </a:solidFill>
          <a:ln>
            <a:noFill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Lessons learnt from 2007-2013</a:t>
            </a:r>
          </a:p>
        </p:txBody>
      </p:sp>
      <p:sp>
        <p:nvSpPr>
          <p:cNvPr id="26" name="Rettangolo arrotondato 25"/>
          <p:cNvSpPr/>
          <p:nvPr/>
        </p:nvSpPr>
        <p:spPr bwMode="auto">
          <a:xfrm>
            <a:off x="4211960" y="3933056"/>
            <a:ext cx="4464496" cy="47230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x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chemeClr val="tx1"/>
                </a:solidFill>
                <a:latin typeface="Arial" charset="0"/>
              </a:rPr>
              <a:t>Using project forms to monitor implementation &amp; cross cutting issues</a:t>
            </a:r>
            <a:endParaRPr lang="en-US" sz="1400" b="1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76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0" y="1196752"/>
            <a:ext cx="4213226" cy="2736304"/>
          </a:xfrm>
        </p:spPr>
        <p:txBody>
          <a:bodyPr/>
          <a:lstStyle/>
          <a:p>
            <a:pPr marL="0" indent="0">
              <a:buNone/>
            </a:pPr>
            <a:r>
              <a:rPr lang="it-IT" sz="1800" b="1" dirty="0" err="1" smtClean="0">
                <a:solidFill>
                  <a:srgbClr val="C00000"/>
                </a:solidFill>
              </a:rPr>
              <a:t>Methodology</a:t>
            </a:r>
            <a:endParaRPr lang="it-IT" sz="1800" b="1" dirty="0" smtClean="0">
              <a:solidFill>
                <a:srgbClr val="C00000"/>
              </a:solidFill>
            </a:endParaRPr>
          </a:p>
          <a:p>
            <a:r>
              <a:rPr lang="en-US" sz="1600" dirty="0" smtClean="0"/>
              <a:t>Iterative process with programming team and cooperation with Ex-ante Evaluator</a:t>
            </a:r>
          </a:p>
          <a:p>
            <a:r>
              <a:rPr lang="en-US" sz="1600" b="1" dirty="0" smtClean="0"/>
              <a:t>Literary review</a:t>
            </a:r>
            <a:r>
              <a:rPr lang="en-US" sz="1600" dirty="0" smtClean="0"/>
              <a:t> of EC guidance documents and reports </a:t>
            </a:r>
            <a:r>
              <a:rPr lang="en-GB" sz="1600" dirty="0">
                <a:latin typeface="Arial"/>
                <a:ea typeface="Times New Roman"/>
              </a:rPr>
              <a:t>on the application of the SEA </a:t>
            </a:r>
            <a:r>
              <a:rPr lang="en-GB" sz="1600" dirty="0" smtClean="0">
                <a:latin typeface="Arial"/>
                <a:ea typeface="Times New Roman"/>
              </a:rPr>
              <a:t>Directive as well as national </a:t>
            </a:r>
            <a:r>
              <a:rPr lang="en-GB" sz="1600" dirty="0">
                <a:latin typeface="Arial"/>
                <a:ea typeface="Times New Roman"/>
              </a:rPr>
              <a:t>specific legislation, manuals and guidelines developed by Bulgaria and </a:t>
            </a:r>
            <a:r>
              <a:rPr lang="en-GB" sz="1600" dirty="0" smtClean="0">
                <a:latin typeface="Arial"/>
                <a:ea typeface="Times New Roman"/>
              </a:rPr>
              <a:t>Turkey</a:t>
            </a:r>
          </a:p>
          <a:p>
            <a:r>
              <a:rPr lang="en-GB" sz="1600" b="1" dirty="0" smtClean="0">
                <a:latin typeface="Arial"/>
                <a:ea typeface="Times New Roman"/>
              </a:rPr>
              <a:t>Analysis on Draft OP</a:t>
            </a:r>
          </a:p>
          <a:p>
            <a:endParaRPr lang="en-US" sz="16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2"/>
          </p:nvPr>
        </p:nvSpPr>
        <p:spPr>
          <a:xfrm>
            <a:off x="395536" y="1196752"/>
            <a:ext cx="3960440" cy="482453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b="1" dirty="0" smtClean="0">
                <a:solidFill>
                  <a:srgbClr val="C00000"/>
                </a:solidFill>
              </a:rPr>
              <a:t>Objectives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600" b="1" dirty="0" smtClean="0"/>
              <a:t>Assessing </a:t>
            </a:r>
            <a:r>
              <a:rPr lang="en-US" sz="1600" b="1" dirty="0"/>
              <a:t>possible impacts </a:t>
            </a:r>
            <a:r>
              <a:rPr lang="en-US" sz="1600" b="1" dirty="0" smtClean="0"/>
              <a:t>on the environment of the Bulgaria-Turkey IPA CBC </a:t>
            </a:r>
            <a:r>
              <a:rPr lang="en-US" sz="1600" b="1" dirty="0" err="1" smtClean="0"/>
              <a:t>Programme</a:t>
            </a:r>
            <a:r>
              <a:rPr lang="en-US" sz="1600" b="1" dirty="0" smtClean="0"/>
              <a:t> 2014-2020 </a:t>
            </a:r>
            <a:r>
              <a:rPr lang="en-US" sz="1600" dirty="0" smtClean="0"/>
              <a:t>(Directive </a:t>
            </a:r>
            <a:r>
              <a:rPr lang="en-GB" sz="1600" dirty="0"/>
              <a:t>2001/42/EC </a:t>
            </a:r>
            <a:r>
              <a:rPr lang="en-GB" sz="1600" dirty="0" smtClean="0"/>
              <a:t>and national legislation),</a:t>
            </a:r>
            <a:r>
              <a:rPr lang="en-GB" sz="1600" dirty="0" smtClean="0">
                <a:latin typeface="Arial"/>
                <a:ea typeface="Times New Roman"/>
              </a:rPr>
              <a:t> </a:t>
            </a:r>
            <a:r>
              <a:rPr lang="en-GB" sz="1600" dirty="0">
                <a:latin typeface="Arial"/>
                <a:ea typeface="Times New Roman"/>
              </a:rPr>
              <a:t>taking into account cross-border nature of proposed </a:t>
            </a:r>
            <a:r>
              <a:rPr lang="en-GB" sz="1600" dirty="0" smtClean="0">
                <a:latin typeface="Arial"/>
                <a:ea typeface="Times New Roman"/>
              </a:rPr>
              <a:t>intervention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600" dirty="0" smtClean="0"/>
              <a:t>Providing a qualitative </a:t>
            </a:r>
            <a:r>
              <a:rPr lang="en-US" sz="1600" b="1" dirty="0" smtClean="0"/>
              <a:t>description on the positive and possible negative effects on the environment at SO level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600" dirty="0" smtClean="0">
                <a:latin typeface="Arial"/>
                <a:ea typeface="Times New Roman"/>
              </a:rPr>
              <a:t>Drawing</a:t>
            </a:r>
            <a:r>
              <a:rPr lang="en-US" sz="1600" b="1" dirty="0" smtClean="0">
                <a:latin typeface="Arial"/>
                <a:ea typeface="Times New Roman"/>
              </a:rPr>
              <a:t> recommendations </a:t>
            </a:r>
            <a:r>
              <a:rPr lang="en-US" sz="1600" b="1" dirty="0">
                <a:latin typeface="Arial"/>
                <a:ea typeface="Times New Roman"/>
              </a:rPr>
              <a:t>to </a:t>
            </a:r>
            <a:r>
              <a:rPr lang="en-US" sz="1600" b="1" dirty="0" smtClean="0">
                <a:latin typeface="Arial"/>
                <a:ea typeface="Times New Roman"/>
              </a:rPr>
              <a:t>prevent and reduce</a:t>
            </a:r>
            <a:r>
              <a:rPr lang="en-GB" sz="1600" dirty="0" smtClean="0">
                <a:latin typeface="Arial"/>
                <a:ea typeface="Times New Roman"/>
              </a:rPr>
              <a:t> </a:t>
            </a:r>
            <a:r>
              <a:rPr lang="en-GB" sz="1600" dirty="0">
                <a:latin typeface="Arial"/>
                <a:ea typeface="Times New Roman"/>
              </a:rPr>
              <a:t>and as fully as possible </a:t>
            </a:r>
            <a:r>
              <a:rPr lang="en-GB" sz="1600" dirty="0" smtClean="0">
                <a:latin typeface="Arial"/>
                <a:ea typeface="Times New Roman"/>
              </a:rPr>
              <a:t>any </a:t>
            </a:r>
            <a:r>
              <a:rPr lang="en-GB" sz="1600" dirty="0">
                <a:latin typeface="Arial"/>
                <a:ea typeface="Times New Roman"/>
              </a:rPr>
              <a:t>significant </a:t>
            </a:r>
            <a:r>
              <a:rPr lang="en-US" sz="1600" b="1" dirty="0">
                <a:latin typeface="Arial"/>
                <a:ea typeface="Times New Roman"/>
              </a:rPr>
              <a:t>adverse effects</a:t>
            </a:r>
            <a:r>
              <a:rPr lang="en-GB" sz="1600" dirty="0">
                <a:latin typeface="Arial"/>
                <a:ea typeface="Times New Roman"/>
              </a:rPr>
              <a:t> </a:t>
            </a:r>
            <a:r>
              <a:rPr lang="en-GB" sz="1600" dirty="0" smtClean="0">
                <a:latin typeface="Arial"/>
                <a:ea typeface="Times New Roman"/>
              </a:rPr>
              <a:t>during the implementation </a:t>
            </a:r>
            <a:r>
              <a:rPr lang="en-GB" sz="1600" dirty="0">
                <a:latin typeface="Arial"/>
                <a:ea typeface="Times New Roman"/>
              </a:rPr>
              <a:t>the </a:t>
            </a:r>
            <a:r>
              <a:rPr lang="en-GB" sz="1600" dirty="0" smtClean="0">
                <a:latin typeface="Arial"/>
                <a:ea typeface="Times New Roman"/>
              </a:rPr>
              <a:t>Programme</a:t>
            </a:r>
            <a:endParaRPr lang="en-GB" sz="1600" dirty="0" smtClean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Environmental Assessment (SEA)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fld id="{DB160C45-11D1-434A-AA22-95CD91E65DBF}" type="slidenum">
              <a:rPr lang="it-IT" smtClean="0"/>
              <a:pPr algn="l"/>
              <a:t>13</a:t>
            </a:fld>
            <a:endParaRPr lang="it-IT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17" y="6328370"/>
            <a:ext cx="6381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egnaposto contenuto 1"/>
          <p:cNvSpPr txBox="1">
            <a:spLocks/>
          </p:cNvSpPr>
          <p:nvPr/>
        </p:nvSpPr>
        <p:spPr bwMode="auto">
          <a:xfrm>
            <a:off x="4499992" y="4149080"/>
            <a:ext cx="4213226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48687"/>
              </a:buClr>
              <a:buFont typeface="Wingdings" pitchFamily="2" charset="2"/>
              <a:buChar char="§"/>
              <a:defRPr sz="20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48687"/>
              </a:buClr>
              <a:buChar char="─"/>
              <a:defRPr sz="1800">
                <a:solidFill>
                  <a:srgbClr val="4D4D4D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48687"/>
              </a:buClr>
              <a:buFont typeface="Wingdings" pitchFamily="2" charset="2"/>
              <a:buChar char="§"/>
              <a:defRPr sz="1600">
                <a:solidFill>
                  <a:srgbClr val="4D4D4D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48687"/>
              </a:buClr>
              <a:buFont typeface="Wingdings" pitchFamily="2" charset="2"/>
              <a:buChar char="§"/>
              <a:defRPr sz="1400">
                <a:solidFill>
                  <a:srgbClr val="4D4D4D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48687"/>
              </a:buClr>
              <a:buFont typeface="Wingdings" pitchFamily="2" charset="2"/>
              <a:buChar char="§"/>
              <a:defRPr sz="1400">
                <a:solidFill>
                  <a:srgbClr val="4D4D4D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48687"/>
              </a:buClr>
              <a:buFont typeface="Wingdings" pitchFamily="2" charset="2"/>
              <a:buChar char="§"/>
              <a:defRPr sz="2000">
                <a:solidFill>
                  <a:srgbClr val="4D4D4D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48687"/>
              </a:buClr>
              <a:buFont typeface="Wingdings" pitchFamily="2" charset="2"/>
              <a:buChar char="§"/>
              <a:defRPr sz="2000">
                <a:solidFill>
                  <a:srgbClr val="4D4D4D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48687"/>
              </a:buClr>
              <a:buFont typeface="Wingdings" pitchFamily="2" charset="2"/>
              <a:buChar char="§"/>
              <a:defRPr sz="2000">
                <a:solidFill>
                  <a:srgbClr val="4D4D4D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48687"/>
              </a:buClr>
              <a:buFont typeface="Wingdings" pitchFamily="2" charset="2"/>
              <a:buChar char="§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C00000"/>
                </a:solidFill>
              </a:rPr>
              <a:t>Main steps</a:t>
            </a:r>
          </a:p>
          <a:p>
            <a:r>
              <a:rPr lang="en-US" sz="1600" b="1" dirty="0" smtClean="0"/>
              <a:t>Scoping Report</a:t>
            </a:r>
          </a:p>
          <a:p>
            <a:r>
              <a:rPr lang="en-US" sz="1600" b="1" dirty="0" smtClean="0"/>
              <a:t>Consultations</a:t>
            </a:r>
            <a:r>
              <a:rPr lang="en-US" sz="1600" dirty="0" smtClean="0"/>
              <a:t> on Scoping Report (June 2014)</a:t>
            </a:r>
          </a:p>
          <a:p>
            <a:r>
              <a:rPr lang="en-US" sz="1600" b="1" dirty="0" smtClean="0"/>
              <a:t>Draft Environmental Report</a:t>
            </a:r>
          </a:p>
          <a:p>
            <a:r>
              <a:rPr lang="en-US" sz="1600" b="1" dirty="0" smtClean="0"/>
              <a:t>Consultations</a:t>
            </a:r>
            <a:r>
              <a:rPr lang="en-US" sz="1600" dirty="0" smtClean="0"/>
              <a:t> of the Draft of the Environmental Report (underway)</a:t>
            </a:r>
          </a:p>
          <a:p>
            <a:r>
              <a:rPr lang="en-US" sz="1600" dirty="0" smtClean="0"/>
              <a:t>SEA (to be annexed to OP)</a:t>
            </a:r>
            <a:endParaRPr lang="en-US" sz="1600" dirty="0"/>
          </a:p>
          <a:p>
            <a:pPr marL="0" indent="0">
              <a:buFont typeface="Wingdings" pitchFamily="2" charset="2"/>
              <a:buNone/>
            </a:pPr>
            <a:endParaRPr lang="en-US" sz="1800" b="1" dirty="0" smtClean="0">
              <a:solidFill>
                <a:srgbClr val="C00000"/>
              </a:solidFill>
            </a:endParaRPr>
          </a:p>
          <a:p>
            <a:pPr marL="0" indent="0">
              <a:buFont typeface="Wingdings" pitchFamily="2" charset="2"/>
              <a:buNone/>
            </a:pPr>
            <a:endParaRPr lang="en-US" sz="1800" b="1" dirty="0" smtClean="0">
              <a:solidFill>
                <a:srgbClr val="C00000"/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6189373"/>
            <a:ext cx="720079" cy="540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783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395536" y="2132856"/>
            <a:ext cx="8391600" cy="1362075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3000" dirty="0" smtClean="0"/>
              <a:t>THANKS FOR YOUR ATTENTION!</a:t>
            </a:r>
            <a:endParaRPr lang="en-US" sz="3000" dirty="0"/>
          </a:p>
        </p:txBody>
      </p:sp>
      <p:sp>
        <p:nvSpPr>
          <p:cNvPr id="6" name="Rettangolo 5"/>
          <p:cNvSpPr/>
          <p:nvPr/>
        </p:nvSpPr>
        <p:spPr bwMode="auto">
          <a:xfrm>
            <a:off x="107504" y="4941168"/>
            <a:ext cx="5688632" cy="165618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89654" y="5196969"/>
            <a:ext cx="5606482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700" b="1" kern="0" dirty="0">
                <a:solidFill>
                  <a:srgbClr val="B2071A"/>
                </a:solidFill>
                <a:ea typeface="Calibri" pitchFamily="34" charset="0"/>
                <a:cs typeface="Calibri" pitchFamily="34" charset="0"/>
              </a:rPr>
              <a:t>Vincenzo Angrisani     </a:t>
            </a:r>
            <a:r>
              <a:rPr lang="it-IT" sz="1700" b="1" kern="0" dirty="0">
                <a:solidFill>
                  <a:srgbClr val="B2071A"/>
                </a:solidFill>
                <a:ea typeface="Calibri" pitchFamily="34" charset="0"/>
                <a:cs typeface="Calibri" pitchFamily="34" charset="0"/>
                <a:hlinkClick r:id="rId2"/>
              </a:rPr>
              <a:t>angrisani@lattanziogroup.eu</a:t>
            </a:r>
            <a:endParaRPr lang="it-IT" sz="1700" b="1" kern="0" dirty="0">
              <a:solidFill>
                <a:srgbClr val="B2071A"/>
              </a:solidFill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700" b="1" kern="0" dirty="0" smtClean="0">
                <a:solidFill>
                  <a:srgbClr val="B2071A"/>
                </a:solidFill>
                <a:latin typeface="+mj-lt"/>
                <a:ea typeface="Calibri" pitchFamily="34" charset="0"/>
                <a:cs typeface="Calibri" pitchFamily="34" charset="0"/>
              </a:rPr>
              <a:t>Virgilio Buscemi          </a:t>
            </a:r>
            <a:r>
              <a:rPr lang="it-IT" sz="1700" b="1" u="sng" kern="0" dirty="0" smtClean="0">
                <a:solidFill>
                  <a:srgbClr val="B2071A"/>
                </a:solidFill>
                <a:latin typeface="+mj-lt"/>
                <a:ea typeface="Calibri" pitchFamily="34" charset="0"/>
                <a:cs typeface="Calibri" pitchFamily="34" charset="0"/>
              </a:rPr>
              <a:t>buscemi@lattanziogroup.eu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700" b="1" i="0" strike="noStrike" kern="0" cap="none" spc="0" normalizeH="0" baseline="0" noProof="0" dirty="0" smtClean="0">
                <a:ln>
                  <a:noFill/>
                </a:ln>
                <a:solidFill>
                  <a:srgbClr val="B2071A"/>
                </a:solidFill>
                <a:effectLst/>
                <a:uLnTx/>
                <a:uFillTx/>
                <a:latin typeface="+mj-lt"/>
                <a:ea typeface="Calibri" pitchFamily="34" charset="0"/>
                <a:cs typeface="Calibri" pitchFamily="34" charset="0"/>
              </a:rPr>
              <a:t>Francesca</a:t>
            </a:r>
            <a:r>
              <a:rPr kumimoji="0" lang="it-IT" sz="1700" b="1" i="0" strike="noStrike" kern="0" cap="none" spc="0" normalizeH="0" noProof="0" dirty="0" smtClean="0">
                <a:ln>
                  <a:noFill/>
                </a:ln>
                <a:solidFill>
                  <a:srgbClr val="B2071A"/>
                </a:solidFill>
                <a:effectLst/>
                <a:uLnTx/>
                <a:uFillTx/>
                <a:latin typeface="+mj-lt"/>
                <a:ea typeface="Calibri" pitchFamily="34" charset="0"/>
                <a:cs typeface="Calibri" pitchFamily="34" charset="0"/>
              </a:rPr>
              <a:t> Solca          </a:t>
            </a:r>
            <a:r>
              <a:rPr kumimoji="0" lang="it-IT" sz="1700" b="1" i="0" strike="noStrike" kern="0" cap="none" spc="0" normalizeH="0" noProof="0" dirty="0" smtClean="0">
                <a:ln>
                  <a:noFill/>
                </a:ln>
                <a:solidFill>
                  <a:srgbClr val="B2071A"/>
                </a:solidFill>
                <a:effectLst/>
                <a:uLnTx/>
                <a:uFillTx/>
                <a:latin typeface="+mj-lt"/>
                <a:ea typeface="Calibri" pitchFamily="34" charset="0"/>
                <a:cs typeface="Calibri" pitchFamily="34" charset="0"/>
                <a:hlinkClick r:id="rId3"/>
              </a:rPr>
              <a:t>solca@lattanziogroup.eu</a:t>
            </a:r>
            <a:endParaRPr kumimoji="0" lang="it-IT" sz="1700" b="1" i="0" strike="noStrike" kern="0" cap="none" spc="0" normalizeH="0" noProof="0" dirty="0" smtClean="0">
              <a:ln>
                <a:noFill/>
              </a:ln>
              <a:solidFill>
                <a:srgbClr val="B2071A"/>
              </a:solidFill>
              <a:effectLst/>
              <a:uLnTx/>
              <a:uFillTx/>
              <a:latin typeface="+mj-lt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700" b="1" kern="0" baseline="0" dirty="0" smtClean="0">
                <a:solidFill>
                  <a:srgbClr val="B2071A"/>
                </a:solidFill>
                <a:latin typeface="+mj-lt"/>
                <a:ea typeface="Calibri" pitchFamily="34" charset="0"/>
                <a:cs typeface="Calibri" pitchFamily="34" charset="0"/>
              </a:rPr>
              <a:t>Federico Benvenuti     </a:t>
            </a:r>
            <a:r>
              <a:rPr lang="it-IT" sz="1700" b="1" kern="0" baseline="0" dirty="0" smtClean="0">
                <a:solidFill>
                  <a:srgbClr val="B2071A"/>
                </a:solidFill>
                <a:latin typeface="+mj-lt"/>
                <a:ea typeface="Calibri" pitchFamily="34" charset="0"/>
                <a:cs typeface="Calibri" pitchFamily="34" charset="0"/>
                <a:hlinkClick r:id="rId2"/>
              </a:rPr>
              <a:t>benvenuti@lattanziogroup.eu</a:t>
            </a:r>
            <a:endParaRPr lang="it-IT" sz="1700" b="1" kern="0" dirty="0">
              <a:solidFill>
                <a:srgbClr val="B2071A"/>
              </a:solidFill>
              <a:latin typeface="+mj-lt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700" b="1" kern="0" baseline="0" dirty="0" smtClean="0">
              <a:solidFill>
                <a:srgbClr val="B2071A"/>
              </a:solidFill>
              <a:latin typeface="+mj-lt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33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605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Ex-ante evaluation’s main phases and deliverables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fld id="{DB160C45-11D1-434A-AA22-95CD91E65DBF}" type="slidenum">
              <a:rPr lang="it-IT" smtClean="0"/>
              <a:pPr algn="l"/>
              <a:t>2</a:t>
            </a:fld>
            <a:endParaRPr lang="it-IT" dirty="0"/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120907363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e 2"/>
          <p:cNvSpPr/>
          <p:nvPr/>
        </p:nvSpPr>
        <p:spPr bwMode="auto">
          <a:xfrm>
            <a:off x="2843808" y="4267649"/>
            <a:ext cx="1080120" cy="1080120"/>
          </a:xfrm>
          <a:prstGeom prst="ellipse">
            <a:avLst/>
          </a:prstGeom>
          <a:solidFill>
            <a:srgbClr val="4D4D4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May 2014</a:t>
            </a:r>
          </a:p>
        </p:txBody>
      </p:sp>
      <p:sp>
        <p:nvSpPr>
          <p:cNvPr id="6" name="Ovale 5"/>
          <p:cNvSpPr/>
          <p:nvPr/>
        </p:nvSpPr>
        <p:spPr bwMode="auto">
          <a:xfrm>
            <a:off x="4067944" y="4293096"/>
            <a:ext cx="1080120" cy="1080120"/>
          </a:xfrm>
          <a:prstGeom prst="ellipse">
            <a:avLst/>
          </a:prstGeom>
          <a:solidFill>
            <a:srgbClr val="4D4D4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Beginning</a:t>
            </a:r>
            <a:r>
              <a:rPr kumimoji="0" 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of </a:t>
            </a:r>
            <a:r>
              <a:rPr kumimoji="0" lang="it-IT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June</a:t>
            </a:r>
            <a:r>
              <a:rPr kumimoji="0" 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2014</a:t>
            </a:r>
          </a:p>
        </p:txBody>
      </p:sp>
      <p:sp>
        <p:nvSpPr>
          <p:cNvPr id="7" name="Ovale 6"/>
          <p:cNvSpPr/>
          <p:nvPr/>
        </p:nvSpPr>
        <p:spPr bwMode="auto">
          <a:xfrm>
            <a:off x="5292080" y="4276777"/>
            <a:ext cx="1080120" cy="1080120"/>
          </a:xfrm>
          <a:prstGeom prst="ellipse">
            <a:avLst/>
          </a:prstGeom>
          <a:solidFill>
            <a:srgbClr val="4D4D4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End of June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2014</a:t>
            </a:r>
          </a:p>
        </p:txBody>
      </p:sp>
      <p:sp>
        <p:nvSpPr>
          <p:cNvPr id="8" name="Ovale 7"/>
          <p:cNvSpPr/>
          <p:nvPr/>
        </p:nvSpPr>
        <p:spPr bwMode="auto">
          <a:xfrm>
            <a:off x="6516216" y="4293096"/>
            <a:ext cx="1080120" cy="1080120"/>
          </a:xfrm>
          <a:prstGeom prst="ellipse">
            <a:avLst/>
          </a:prstGeom>
          <a:solidFill>
            <a:srgbClr val="4D4D4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End of July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2014</a:t>
            </a:r>
          </a:p>
        </p:txBody>
      </p:sp>
      <p:sp>
        <p:nvSpPr>
          <p:cNvPr id="9" name="Ovale 8"/>
          <p:cNvSpPr/>
          <p:nvPr/>
        </p:nvSpPr>
        <p:spPr bwMode="auto">
          <a:xfrm>
            <a:off x="1475656" y="4276777"/>
            <a:ext cx="1080120" cy="1080120"/>
          </a:xfrm>
          <a:prstGeom prst="ellipse">
            <a:avLst/>
          </a:prstGeom>
          <a:solidFill>
            <a:srgbClr val="4D4D4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May 2014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50260"/>
            <a:ext cx="6381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6189373"/>
            <a:ext cx="720079" cy="540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413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Environmental Assessment (SEA)’s main phases and deliverables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fld id="{DB160C45-11D1-434A-AA22-95CD91E65DBF}" type="slidenum">
              <a:rPr lang="it-IT" smtClean="0"/>
              <a:pPr algn="l"/>
              <a:t>3</a:t>
            </a:fld>
            <a:endParaRPr lang="it-IT" dirty="0"/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321991004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e 2"/>
          <p:cNvSpPr/>
          <p:nvPr/>
        </p:nvSpPr>
        <p:spPr bwMode="auto">
          <a:xfrm>
            <a:off x="2843808" y="4267649"/>
            <a:ext cx="1080120" cy="1080120"/>
          </a:xfrm>
          <a:prstGeom prst="ellipse">
            <a:avLst/>
          </a:prstGeom>
          <a:solidFill>
            <a:srgbClr val="4D4D4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May 2014</a:t>
            </a:r>
          </a:p>
        </p:txBody>
      </p:sp>
      <p:sp>
        <p:nvSpPr>
          <p:cNvPr id="6" name="Ovale 5"/>
          <p:cNvSpPr/>
          <p:nvPr/>
        </p:nvSpPr>
        <p:spPr bwMode="auto">
          <a:xfrm>
            <a:off x="4067944" y="4293096"/>
            <a:ext cx="1080120" cy="1080120"/>
          </a:xfrm>
          <a:prstGeom prst="ellipse">
            <a:avLst/>
          </a:prstGeom>
          <a:solidFill>
            <a:srgbClr val="4D4D4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Beginning</a:t>
            </a:r>
            <a:r>
              <a:rPr kumimoji="0" 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of </a:t>
            </a:r>
            <a:r>
              <a:rPr kumimoji="0" lang="it-IT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June</a:t>
            </a:r>
            <a:r>
              <a:rPr kumimoji="0" 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2014</a:t>
            </a:r>
          </a:p>
        </p:txBody>
      </p:sp>
      <p:sp>
        <p:nvSpPr>
          <p:cNvPr id="7" name="Ovale 6"/>
          <p:cNvSpPr/>
          <p:nvPr/>
        </p:nvSpPr>
        <p:spPr bwMode="auto">
          <a:xfrm>
            <a:off x="5292080" y="4276777"/>
            <a:ext cx="1080120" cy="1080120"/>
          </a:xfrm>
          <a:prstGeom prst="ellipse">
            <a:avLst/>
          </a:prstGeom>
          <a:solidFill>
            <a:srgbClr val="4D4D4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June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2014</a:t>
            </a:r>
          </a:p>
        </p:txBody>
      </p:sp>
      <p:sp>
        <p:nvSpPr>
          <p:cNvPr id="8" name="Ovale 7"/>
          <p:cNvSpPr/>
          <p:nvPr/>
        </p:nvSpPr>
        <p:spPr bwMode="auto">
          <a:xfrm>
            <a:off x="6516216" y="4293096"/>
            <a:ext cx="1080120" cy="1080120"/>
          </a:xfrm>
          <a:prstGeom prst="ellipse">
            <a:avLst/>
          </a:prstGeom>
          <a:solidFill>
            <a:srgbClr val="4D4D4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July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2014</a:t>
            </a:r>
          </a:p>
        </p:txBody>
      </p:sp>
      <p:sp>
        <p:nvSpPr>
          <p:cNvPr id="9" name="Ovale 8"/>
          <p:cNvSpPr/>
          <p:nvPr/>
        </p:nvSpPr>
        <p:spPr bwMode="auto">
          <a:xfrm>
            <a:off x="1475656" y="4276777"/>
            <a:ext cx="1080120" cy="1080120"/>
          </a:xfrm>
          <a:prstGeom prst="ellipse">
            <a:avLst/>
          </a:prstGeom>
          <a:solidFill>
            <a:srgbClr val="4D4D4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May 2014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50260"/>
            <a:ext cx="6381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6189373"/>
            <a:ext cx="720079" cy="540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997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1835696" y="0"/>
            <a:ext cx="6265317" cy="896938"/>
          </a:xfrm>
        </p:spPr>
        <p:txBody>
          <a:bodyPr/>
          <a:lstStyle/>
          <a:p>
            <a:r>
              <a:rPr lang="en-US" dirty="0" smtClean="0"/>
              <a:t>Ex-ante evaluation as an iterative process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fld id="{DB160C45-11D1-434A-AA22-95CD91E65DBF}" type="slidenum">
              <a:rPr lang="it-IT" smtClean="0"/>
              <a:pPr algn="l"/>
              <a:t>4</a:t>
            </a:fld>
            <a:endParaRPr lang="it-IT" dirty="0"/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1300337426"/>
              </p:ext>
            </p:extLst>
          </p:nvPr>
        </p:nvGraphicFramePr>
        <p:xfrm>
          <a:off x="-612576" y="15252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971600" y="3284984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Ex-ante Evaluator</a:t>
            </a:r>
            <a:endParaRPr lang="en-US" sz="2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ttangolo arrotondato 5"/>
          <p:cNvSpPr/>
          <p:nvPr/>
        </p:nvSpPr>
        <p:spPr bwMode="auto">
          <a:xfrm>
            <a:off x="5004048" y="1844824"/>
            <a:ext cx="3600400" cy="9144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Tight cooperation</a:t>
            </a:r>
            <a:r>
              <a:rPr kumimoji="0" lang="en-US" sz="18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with programming authorities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ttangolo arrotondato 6"/>
          <p:cNvSpPr/>
          <p:nvPr/>
        </p:nvSpPr>
        <p:spPr bwMode="auto">
          <a:xfrm>
            <a:off x="5004048" y="3074888"/>
            <a:ext cx="3600400" cy="9144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Timely feedbacks to fit cognitive needs</a:t>
            </a:r>
          </a:p>
        </p:txBody>
      </p:sp>
      <p:sp>
        <p:nvSpPr>
          <p:cNvPr id="8" name="Rettangolo arrotondato 7"/>
          <p:cNvSpPr/>
          <p:nvPr/>
        </p:nvSpPr>
        <p:spPr bwMode="auto">
          <a:xfrm>
            <a:off x="5004048" y="4242792"/>
            <a:ext cx="3600400" cy="9144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Judgments and recommendations 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50260"/>
            <a:ext cx="6381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6189373"/>
            <a:ext cx="720079" cy="540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113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95535" y="909092"/>
            <a:ext cx="4104457" cy="5256212"/>
          </a:xfrm>
        </p:spPr>
        <p:txBody>
          <a:bodyPr/>
          <a:lstStyle/>
          <a:p>
            <a:pPr marL="0" lvl="0" indent="0">
              <a:buNone/>
            </a:pPr>
            <a:r>
              <a:rPr lang="en-US" sz="1800" b="1" dirty="0" smtClean="0">
                <a:solidFill>
                  <a:srgbClr val="C00000"/>
                </a:solidFill>
              </a:rPr>
              <a:t>Lessons learnt from 2007-2013 programming:</a:t>
            </a:r>
          </a:p>
          <a:p>
            <a:pPr lvl="0" algn="just"/>
            <a:r>
              <a:rPr lang="en-US" sz="1600" b="1" dirty="0" smtClean="0"/>
              <a:t>Strategy</a:t>
            </a:r>
            <a:r>
              <a:rPr lang="en-US" sz="1600" dirty="0" smtClean="0"/>
              <a:t> is backed by a sound and well-grounded socio-economic analysis</a:t>
            </a:r>
          </a:p>
          <a:p>
            <a:pPr lvl="0" algn="just"/>
            <a:r>
              <a:rPr lang="en-GB" sz="1600" dirty="0"/>
              <a:t>Clear demarcation between spheres of interventions and between Priority axes to be </a:t>
            </a:r>
            <a:r>
              <a:rPr lang="en-GB" sz="1600" dirty="0" smtClean="0"/>
              <a:t>ensured</a:t>
            </a:r>
          </a:p>
          <a:p>
            <a:pPr lvl="0" algn="just"/>
            <a:r>
              <a:rPr lang="en-GB" sz="1600" dirty="0"/>
              <a:t>A border region tourism strategy </a:t>
            </a:r>
            <a:r>
              <a:rPr lang="en-GB" sz="1600" dirty="0" smtClean="0"/>
              <a:t>which outlines </a:t>
            </a:r>
            <a:r>
              <a:rPr lang="en-GB" sz="1600" dirty="0"/>
              <a:t>destinations and </a:t>
            </a:r>
            <a:r>
              <a:rPr lang="en-GB" sz="1600" dirty="0" smtClean="0"/>
              <a:t>services </a:t>
            </a:r>
            <a:r>
              <a:rPr lang="en-GB" sz="1600" dirty="0"/>
              <a:t>for tourism </a:t>
            </a:r>
            <a:r>
              <a:rPr lang="en-GB" sz="1600" dirty="0" smtClean="0"/>
              <a:t>development</a:t>
            </a:r>
          </a:p>
          <a:p>
            <a:pPr lvl="0" algn="just"/>
            <a:r>
              <a:rPr lang="en-US" sz="1600" b="1" dirty="0" smtClean="0"/>
              <a:t>Soft measures and investments </a:t>
            </a:r>
            <a:r>
              <a:rPr lang="en-US" sz="1600" dirty="0" smtClean="0"/>
              <a:t>are well </a:t>
            </a:r>
            <a:r>
              <a:rPr lang="en-US" sz="1600" b="1" dirty="0" smtClean="0"/>
              <a:t>balanced</a:t>
            </a:r>
            <a:r>
              <a:rPr lang="en-US" sz="1600" dirty="0" smtClean="0"/>
              <a:t> </a:t>
            </a:r>
          </a:p>
          <a:p>
            <a:pPr lvl="0" algn="just"/>
            <a:r>
              <a:rPr lang="en-US" sz="1600" b="1" dirty="0" smtClean="0"/>
              <a:t>Horizontal principles</a:t>
            </a:r>
            <a:r>
              <a:rPr lang="en-US" sz="1600" dirty="0" smtClean="0"/>
              <a:t> duly considered programming and will be developed during OP’s life-cycle</a:t>
            </a:r>
          </a:p>
          <a:p>
            <a:pPr lvl="0" algn="just"/>
            <a:r>
              <a:rPr lang="en-US" sz="1600" b="1" dirty="0" smtClean="0"/>
              <a:t>More tailored and accountable indicators</a:t>
            </a:r>
            <a:r>
              <a:rPr lang="en-US" sz="1600" dirty="0" smtClean="0"/>
              <a:t>, including methods for baseline and target values, also broken down </a:t>
            </a:r>
            <a:r>
              <a:rPr lang="en-US" sz="1600" dirty="0"/>
              <a:t>i</a:t>
            </a:r>
            <a:r>
              <a:rPr lang="en-US" sz="1600" dirty="0" smtClean="0"/>
              <a:t>n categories where possible</a:t>
            </a:r>
            <a:endParaRPr lang="en-US" sz="16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51099" y="0"/>
            <a:ext cx="6193309" cy="896938"/>
          </a:xfrm>
        </p:spPr>
        <p:txBody>
          <a:bodyPr/>
          <a:lstStyle/>
          <a:p>
            <a:r>
              <a:rPr lang="en-US" sz="2000" dirty="0" smtClean="0"/>
              <a:t>Designing the Bulgaria-the former Yugoslav Republic of Macedonia IPA CBC </a:t>
            </a:r>
            <a:r>
              <a:rPr lang="en-US" sz="2000" dirty="0" err="1" smtClean="0"/>
              <a:t>Programme</a:t>
            </a:r>
            <a:r>
              <a:rPr lang="en-US" sz="2000" dirty="0" smtClean="0"/>
              <a:t> 2014-2020</a:t>
            </a:r>
            <a:endParaRPr lang="en-US" sz="2000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l"/>
            <a:fld id="{DB160C45-11D1-434A-AA22-95CD91E65DBF}" type="slidenum">
              <a:rPr lang="it-IT" smtClean="0"/>
              <a:pPr algn="l"/>
              <a:t>5</a:t>
            </a:fld>
            <a:endParaRPr lang="it-IT" dirty="0"/>
          </a:p>
        </p:txBody>
      </p:sp>
      <p:sp>
        <p:nvSpPr>
          <p:cNvPr id="6" name="Segnaposto contenuto 2"/>
          <p:cNvSpPr>
            <a:spLocks noGrp="1"/>
          </p:cNvSpPr>
          <p:nvPr>
            <p:ph sz="half" idx="1"/>
          </p:nvPr>
        </p:nvSpPr>
        <p:spPr>
          <a:xfrm>
            <a:off x="4716016" y="908720"/>
            <a:ext cx="4104457" cy="5256212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</a:rPr>
              <a:t>Involvement of stakeholders:</a:t>
            </a:r>
          </a:p>
          <a:p>
            <a:pPr lvl="0" algn="just"/>
            <a:r>
              <a:rPr lang="en-US" sz="1600" dirty="0" smtClean="0"/>
              <a:t>Develop </a:t>
            </a:r>
            <a:r>
              <a:rPr lang="en-US" sz="1600" b="1" dirty="0" smtClean="0"/>
              <a:t>strategies</a:t>
            </a:r>
            <a:r>
              <a:rPr lang="en-US" sz="1600" dirty="0" smtClean="0"/>
              <a:t> and propose actions </a:t>
            </a:r>
            <a:r>
              <a:rPr lang="en-US" sz="1600" b="1" dirty="0" smtClean="0"/>
              <a:t>adhering to cross-border needs and demands</a:t>
            </a:r>
          </a:p>
          <a:p>
            <a:pPr lvl="0" algn="just"/>
            <a:r>
              <a:rPr lang="en-US" sz="1600" dirty="0" smtClean="0"/>
              <a:t>Strengthening a sense of </a:t>
            </a:r>
            <a:r>
              <a:rPr lang="en-US" sz="1600" b="1" dirty="0" smtClean="0"/>
              <a:t>collective ownership of Community Policies</a:t>
            </a:r>
            <a:endParaRPr lang="en-US" sz="1600" dirty="0"/>
          </a:p>
          <a:p>
            <a:pPr lvl="0" algn="just"/>
            <a:r>
              <a:rPr lang="en-US" sz="1600" b="1" dirty="0" smtClean="0"/>
              <a:t>Participatory pathway </a:t>
            </a:r>
            <a:r>
              <a:rPr lang="en-US" sz="1600" dirty="0" smtClean="0"/>
              <a:t>enabling a </a:t>
            </a:r>
            <a:r>
              <a:rPr lang="en-US" sz="1600" b="1" dirty="0" smtClean="0"/>
              <a:t>wide participation</a:t>
            </a:r>
            <a:r>
              <a:rPr lang="en-US" sz="1600" dirty="0" smtClean="0"/>
              <a:t> of cross-border stakeholders (Main steps: on-line surveys, Regional Consultative Forum, on-line consultations on Draft OP (versions 1.0 and 2.0)</a:t>
            </a:r>
          </a:p>
          <a:p>
            <a:pPr lvl="0" algn="just"/>
            <a:r>
              <a:rPr lang="en-US" sz="1600" b="1" dirty="0" smtClean="0"/>
              <a:t>Stakeholders informed </a:t>
            </a:r>
            <a:r>
              <a:rPr lang="en-US" sz="1600" dirty="0" smtClean="0"/>
              <a:t>about outcomes and tackling methods</a:t>
            </a:r>
          </a:p>
          <a:p>
            <a:pPr lvl="0" algn="just"/>
            <a:r>
              <a:rPr lang="en-US" sz="1600" dirty="0" smtClean="0"/>
              <a:t>On-line instruments and periodic events during </a:t>
            </a:r>
            <a:r>
              <a:rPr lang="en-US" sz="1600" dirty="0" err="1" smtClean="0"/>
              <a:t>Programme</a:t>
            </a:r>
            <a:r>
              <a:rPr lang="en-US" sz="1600" dirty="0" smtClean="0"/>
              <a:t> implementation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50260"/>
            <a:ext cx="6381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6189373"/>
            <a:ext cx="720079" cy="540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315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Ex-ante evaluation main findings: </a:t>
            </a:r>
            <a:r>
              <a:rPr lang="en-US" dirty="0" err="1" smtClean="0"/>
              <a:t>Programme</a:t>
            </a:r>
            <a:r>
              <a:rPr lang="en-US" dirty="0" smtClean="0"/>
              <a:t> strategy 1/2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l"/>
            <a:fld id="{DB160C45-11D1-434A-AA22-95CD91E65DBF}" type="slidenum">
              <a:rPr lang="it-IT" smtClean="0"/>
              <a:pPr algn="l"/>
              <a:t>6</a:t>
            </a:fld>
            <a:endParaRPr lang="it-IT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50260"/>
            <a:ext cx="6381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6189373"/>
            <a:ext cx="720079" cy="540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624" y="956666"/>
            <a:ext cx="7673800" cy="5299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436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Ex-ante evaluation main findings: </a:t>
            </a:r>
            <a:r>
              <a:rPr lang="en-US" dirty="0" err="1"/>
              <a:t>Programme</a:t>
            </a:r>
            <a:r>
              <a:rPr lang="en-US" dirty="0"/>
              <a:t> strategy </a:t>
            </a:r>
            <a:r>
              <a:rPr lang="en-US" dirty="0" smtClean="0"/>
              <a:t>2/2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l"/>
            <a:fld id="{DB160C45-11D1-434A-AA22-95CD91E65DBF}" type="slidenum">
              <a:rPr lang="it-IT" smtClean="0"/>
              <a:pPr algn="l"/>
              <a:t>7</a:t>
            </a:fld>
            <a:endParaRPr lang="it-IT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089" y="980728"/>
            <a:ext cx="5407436" cy="5050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50260"/>
            <a:ext cx="6381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6189373"/>
            <a:ext cx="720079" cy="540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314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Ex-ante evaluation main findings: </a:t>
            </a:r>
            <a:r>
              <a:rPr lang="en-US" dirty="0" smtClean="0"/>
              <a:t>Horizontal principles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l"/>
            <a:fld id="{DB160C45-11D1-434A-AA22-95CD91E65DBF}" type="slidenum">
              <a:rPr lang="it-IT" smtClean="0"/>
              <a:pPr algn="l"/>
              <a:t>8</a:t>
            </a:fld>
            <a:endParaRPr lang="it-IT" dirty="0"/>
          </a:p>
        </p:txBody>
      </p:sp>
      <p:sp>
        <p:nvSpPr>
          <p:cNvPr id="6" name="Rettangolo arrotondato 5"/>
          <p:cNvSpPr/>
          <p:nvPr/>
        </p:nvSpPr>
        <p:spPr bwMode="auto">
          <a:xfrm>
            <a:off x="827584" y="1340768"/>
            <a:ext cx="3456384" cy="302433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</a:rPr>
              <a:t>Programming phase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285750" marR="0" indent="-285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</a:rPr>
              <a:t>Horizontal principles duly taken into consideration in preparatory works and 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  <a:p>
            <a:pPr marL="285750" marR="0" indent="-285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Participatory pathway</a:t>
            </a:r>
          </a:p>
          <a:p>
            <a:pPr marL="285750" marR="0" indent="-285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Dialogue with the Ex ante Evaluator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</p:txBody>
      </p:sp>
      <p:sp>
        <p:nvSpPr>
          <p:cNvPr id="8" name="Rettangolo arrotondato 7"/>
          <p:cNvSpPr/>
          <p:nvPr/>
        </p:nvSpPr>
        <p:spPr bwMode="auto">
          <a:xfrm>
            <a:off x="4644008" y="1346330"/>
            <a:ext cx="3456384" cy="302433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</a:rPr>
              <a:t>Programme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</a:rPr>
              <a:t> implementation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Horizontal principles will be taken into account in the quality assessment for project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selection</a:t>
            </a:r>
            <a:endParaRPr lang="en-US" dirty="0" smtClean="0">
              <a:solidFill>
                <a:schemeClr val="bg2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>
                <a:solidFill>
                  <a:schemeClr val="bg2"/>
                </a:solidFill>
              </a:rPr>
              <a:t>Monitor horizontal principles at </a:t>
            </a:r>
            <a:r>
              <a:rPr lang="en-US" dirty="0" err="1">
                <a:solidFill>
                  <a:schemeClr val="bg2"/>
                </a:solidFill>
              </a:rPr>
              <a:t>programme</a:t>
            </a:r>
            <a:r>
              <a:rPr lang="en-US" dirty="0">
                <a:solidFill>
                  <a:schemeClr val="bg2"/>
                </a:solidFill>
              </a:rPr>
              <a:t> and project level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11" name="Ovale 10"/>
          <p:cNvSpPr/>
          <p:nvPr/>
        </p:nvSpPr>
        <p:spPr bwMode="auto">
          <a:xfrm>
            <a:off x="1979712" y="4514682"/>
            <a:ext cx="4824536" cy="1866646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85750" marR="0" indent="-285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n-US" baseline="0" dirty="0" smtClean="0"/>
              <a:t>Breakdown</a:t>
            </a:r>
            <a:r>
              <a:rPr lang="en-US" dirty="0" smtClean="0"/>
              <a:t> </a:t>
            </a:r>
            <a:r>
              <a:rPr lang="en-US" smtClean="0"/>
              <a:t>indicators (</a:t>
            </a:r>
            <a:r>
              <a:rPr lang="en-US" dirty="0" smtClean="0"/>
              <a:t>where possible)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099" name="Picture 3" descr="C:\Users\Public\Documents\Lattanzio e Associati\Progetti\214141-Ex-ante evaluation and SEA of the IPA CBC Bulgaria-Turkey\JWG\images (1)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0" t="7174" r="7333" b="6320"/>
          <a:stretch/>
        </p:blipFill>
        <p:spPr bwMode="auto">
          <a:xfrm>
            <a:off x="539553" y="1124744"/>
            <a:ext cx="70495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Public\Documents\Lattanzio e Associati\Progetti\214141-Ex-ante evaluation and SEA of the IPA CBC Bulgaria-Turkey\JWG\images (1)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0" t="7174" r="7333" b="6320"/>
          <a:stretch/>
        </p:blipFill>
        <p:spPr bwMode="auto">
          <a:xfrm>
            <a:off x="7596336" y="1141679"/>
            <a:ext cx="70495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50260"/>
            <a:ext cx="6381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6189373"/>
            <a:ext cx="720079" cy="540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430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Ex-ante evaluation main findings: </a:t>
            </a:r>
            <a:r>
              <a:rPr lang="en-US" dirty="0" smtClean="0"/>
              <a:t>Financial allocation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l"/>
            <a:fld id="{DB160C45-11D1-434A-AA22-95CD91E65DBF}" type="slidenum">
              <a:rPr lang="it-IT" smtClean="0"/>
              <a:pPr algn="l"/>
              <a:t>9</a:t>
            </a:fld>
            <a:endParaRPr lang="it-IT" dirty="0"/>
          </a:p>
        </p:txBody>
      </p:sp>
      <p:sp>
        <p:nvSpPr>
          <p:cNvPr id="6" name="Rettangolo arrotondato 5"/>
          <p:cNvSpPr/>
          <p:nvPr/>
        </p:nvSpPr>
        <p:spPr bwMode="auto">
          <a:xfrm>
            <a:off x="467544" y="868127"/>
            <a:ext cx="3456384" cy="122413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Financial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weighting took into account lessons learned and needs assessment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ttangolo arrotondato 8"/>
          <p:cNvSpPr/>
          <p:nvPr/>
        </p:nvSpPr>
        <p:spPr bwMode="auto">
          <a:xfrm>
            <a:off x="473011" y="2636912"/>
            <a:ext cx="3456384" cy="122413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Financial allocation seems to be coherent, balanced and appropriate</a:t>
            </a:r>
          </a:p>
        </p:txBody>
      </p:sp>
      <p:sp>
        <p:nvSpPr>
          <p:cNvPr id="10" name="Rettangolo arrotondato 9"/>
          <p:cNvSpPr/>
          <p:nvPr/>
        </p:nvSpPr>
        <p:spPr bwMode="auto">
          <a:xfrm>
            <a:off x="473011" y="4365104"/>
            <a:ext cx="3456384" cy="122413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Financial breakdown per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Priority is consistent with identified challenges and needs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400378"/>
            <a:ext cx="6381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6189373"/>
            <a:ext cx="720079" cy="540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186954"/>
            <a:ext cx="3578225" cy="214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212976"/>
            <a:ext cx="45720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LEA">
  <a:themeElements>
    <a:clrScheme name="pa">
      <a:dk1>
        <a:srgbClr val="FFFFFF"/>
      </a:dk1>
      <a:lt1>
        <a:srgbClr val="FFFFFF"/>
      </a:lt1>
      <a:dk2>
        <a:srgbClr val="000000"/>
      </a:dk2>
      <a:lt2>
        <a:srgbClr val="808080"/>
      </a:lt2>
      <a:accent1>
        <a:srgbClr val="800000"/>
      </a:accent1>
      <a:accent2>
        <a:srgbClr val="CC0000"/>
      </a:accent2>
      <a:accent3>
        <a:srgbClr val="FF0000"/>
      </a:accent3>
      <a:accent4>
        <a:srgbClr val="FF3300"/>
      </a:accent4>
      <a:accent5>
        <a:srgbClr val="FF6600"/>
      </a:accent5>
      <a:accent6>
        <a:srgbClr val="FF9933"/>
      </a:accent6>
      <a:hlink>
        <a:srgbClr val="C00000"/>
      </a:hlink>
      <a:folHlink>
        <a:srgbClr val="FF66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D4D4D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D4D4D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PT_LG">
  <a:themeElements>
    <a:clrScheme name="Gradazioni di grigio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D4D4D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D4D4D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PPT_LEA</Template>
  <TotalTime>1085</TotalTime>
  <Words>892</Words>
  <Application>Microsoft Office PowerPoint</Application>
  <PresentationFormat>On-screen Show (4:3)</PresentationFormat>
  <Paragraphs>134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PPT_LEA</vt:lpstr>
      <vt:lpstr>PPT_LG</vt:lpstr>
      <vt:lpstr>Ex ante-evaluation of  Bulgaria-the former Yugoslav Republic of Macedonia IPA CBC Programme 2014-2020</vt:lpstr>
      <vt:lpstr>Ex-ante evaluation’s main phases and deliverables</vt:lpstr>
      <vt:lpstr>Strategic Environmental Assessment (SEA)’s main phases and deliverables</vt:lpstr>
      <vt:lpstr>Ex-ante evaluation as an iterative process</vt:lpstr>
      <vt:lpstr>Designing the Bulgaria-the former Yugoslav Republic of Macedonia IPA CBC Programme 2014-2020</vt:lpstr>
      <vt:lpstr>Ex-ante evaluation main findings: Programme strategy 1/2</vt:lpstr>
      <vt:lpstr>Ex-ante evaluation main findings: Programme strategy 2/2</vt:lpstr>
      <vt:lpstr>Ex-ante evaluation main findings: Horizontal principles</vt:lpstr>
      <vt:lpstr>Ex-ante evaluation main findings: Financial allocation</vt:lpstr>
      <vt:lpstr>Ex-ante evaluation main findings: Indicators, monitoring and evaluation 1/2</vt:lpstr>
      <vt:lpstr>Ex-ante evaluation main findings: Indicators, monitoring and evaluation 2/2</vt:lpstr>
      <vt:lpstr>Ex-ante Evaluation’s main recommendations on Draft Final OP (version 3.2 – August 2014)</vt:lpstr>
      <vt:lpstr>Strategic Environmental Assessment (SEA)</vt:lpstr>
      <vt:lpstr> THANKS FOR YOUR ATTENTION!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 ante evaluation of  IPA CBC Bulgaria-Serbia</dc:title>
  <dc:creator>Francesca Angori - LATTANZIO Group</dc:creator>
  <cp:lastModifiedBy>Tania Dimitrova</cp:lastModifiedBy>
  <cp:revision>74</cp:revision>
  <dcterms:created xsi:type="dcterms:W3CDTF">2014-07-24T09:35:26Z</dcterms:created>
  <dcterms:modified xsi:type="dcterms:W3CDTF">2014-08-18T12:02:14Z</dcterms:modified>
</cp:coreProperties>
</file>